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charts/style9.xml" ContentType="application/vnd.ms-office.chartstyle+xml"/>
  <Override PartName="/ppt/charts/style7.xml" ContentType="application/vnd.ms-office.chartstyl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style8.xml" ContentType="application/vnd.ms-office.chartstyl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style6.xml" ContentType="application/vnd.ms-office.chart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charts/colors8.xml" ContentType="application/vnd.ms-office.chartcolor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85" r:id="rId6"/>
    <p:sldId id="286" r:id="rId7"/>
    <p:sldId id="288" r:id="rId8"/>
    <p:sldId id="259" r:id="rId9"/>
    <p:sldId id="290" r:id="rId10"/>
    <p:sldId id="291" r:id="rId11"/>
    <p:sldId id="272" r:id="rId12"/>
    <p:sldId id="275" r:id="rId13"/>
    <p:sldId id="295" r:id="rId14"/>
    <p:sldId id="292" r:id="rId15"/>
    <p:sldId id="260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62" r:id="rId24"/>
    <p:sldId id="263" r:id="rId25"/>
    <p:sldId id="293" r:id="rId26"/>
    <p:sldId id="29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5" autoAdjust="0"/>
    <p:restoredTop sz="94599" autoAdjust="0"/>
  </p:normalViewPr>
  <p:slideViewPr>
    <p:cSldViewPr>
      <p:cViewPr varScale="1">
        <p:scale>
          <a:sx n="110" d="100"/>
          <a:sy n="110" d="100"/>
        </p:scale>
        <p:origin x="-17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mar\YandexDisk\&#1044;&#1086;&#1082;&#1091;&#1084;&#1077;&#1085;&#1090;&#1099;\Docs\&#1041;&#1055;%20&#1052;&#1077;&#1076;&#1094;&#1077;&#1085;&#1090;&#1088;&#1072;\11.03.2019\&#1060;&#1052;_&#1084;&#1077;&#1076;&#1094;&#1077;&#1085;&#1090;&#1088;_&#1054;&#1088;&#1084;&#1077;&#1076;_190306.xls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tamar\YandexDisk\&#1044;&#1086;&#1082;&#1091;&#1084;&#1077;&#1085;&#1090;&#1099;\Docs\&#1041;&#1055;%20&#1052;&#1077;&#1076;&#1094;&#1077;&#1085;&#1090;&#1088;&#1072;\07.02.2019\&#1052;&#1072;&#1088;&#1082;&#1077;&#1090;&#1080;&#1085;&#1075;!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tamar\YandexDisk\&#1044;&#1086;&#1082;&#1091;&#1084;&#1077;&#1085;&#1090;&#1099;\Docs\&#1041;&#1055;%20&#1052;&#1077;&#1076;&#1094;&#1077;&#1085;&#1090;&#1088;&#1072;\07.02.2019\&#1052;&#1072;&#1088;&#1082;&#1077;&#1090;&#1080;&#1085;&#1075;!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&#1044;&#1086;&#1084;\Documents\&#1058;&#1086;&#1084;&#1080;&#1085;&#1072;%20&#1088;&#1072;&#1073;&#1086;&#1090;&#1072;\&#1041;&#1055;%20&#1076;&#1077;&#1090;&#1089;&#1082;&#1086;&#1075;&#1086;%20&#1083;&#1072;&#1075;&#1077;&#1088;&#1103;\12.01.2019\&#1052;&#1072;&#1088;&#1082;&#1077;&#1090;&#1080;&#1085;&#1075;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tamar\YandexDisk\&#1044;&#1086;&#1082;&#1091;&#1084;&#1077;&#1085;&#1090;&#1099;\Docs\&#1041;&#1055;%20&#1052;&#1077;&#1076;&#1094;&#1077;&#1085;&#1090;&#1088;&#1072;\07.02.2019\&#1052;&#1072;&#1088;&#1082;&#1077;&#1090;&#1080;&#1085;&#1075;!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tamar\YandexDisk\&#1044;&#1086;&#1082;&#1091;&#1084;&#1077;&#1085;&#1090;&#1099;\Docs\&#1041;&#1055;%20&#1052;&#1077;&#1076;&#1094;&#1077;&#1085;&#1090;&#1088;&#1072;\11.03.2019\&#1060;&#1052;_&#1084;&#1077;&#1076;&#1094;&#1077;&#1085;&#1090;&#1088;_&#1054;&#1088;&#1084;&#1077;&#1076;_190306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tamar\YandexDisk\&#1044;&#1086;&#1082;&#1091;&#1084;&#1077;&#1085;&#1090;&#1099;\Docs\&#1041;&#1055;%20&#1052;&#1077;&#1076;&#1094;&#1077;&#1085;&#1090;&#1088;&#1072;\11.03.2019\&#1060;&#1052;_&#1084;&#1077;&#1076;&#1094;&#1077;&#1085;&#1090;&#1088;_&#1054;&#1088;&#1084;&#1077;&#1076;_190306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mar\YandexDisk\&#1044;&#1086;&#1082;&#1091;&#1084;&#1077;&#1085;&#1090;&#1099;\Docs\&#1041;&#1055;%20&#1052;&#1077;&#1076;&#1094;&#1077;&#1085;&#1090;&#1088;&#1072;\11.03.2019\&#1060;&#1052;_&#1084;&#1077;&#1076;&#1094;&#1077;&#1085;&#1090;&#1088;_&#1054;&#1088;&#1084;&#1077;&#1076;_190306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mar\YandexDisk\&#1044;&#1086;&#1082;&#1091;&#1084;&#1077;&#1085;&#1090;&#1099;\Docs\&#1041;&#1055;%20&#1052;&#1077;&#1076;&#1094;&#1077;&#1085;&#1090;&#1088;&#1072;\11.03.2019\&#1060;&#1052;_&#1084;&#1077;&#1076;&#1094;&#1077;&#1085;&#1090;&#1088;_&#1054;&#1088;&#1084;&#1077;&#1076;_190306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tamar\YandexDisk\&#1044;&#1086;&#1082;&#1091;&#1084;&#1077;&#1085;&#1090;&#1099;\Docs\&#1041;&#1055;%20&#1052;&#1077;&#1076;&#1094;&#1077;&#1085;&#1090;&#1088;&#1072;\11.03.2019\&#1060;&#1052;_&#1084;&#1077;&#1076;&#1094;&#1077;&#1085;&#1090;&#1088;_&#1054;&#1088;&#1084;&#1077;&#1076;_190306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mar\YandexDisk\&#1044;&#1086;&#1082;&#1091;&#1084;&#1077;&#1085;&#1090;&#1099;\Docs\&#1041;&#1055;%20&#1052;&#1077;&#1076;&#1094;&#1077;&#1085;&#1090;&#1088;&#1072;\11.03.2019\&#1060;&#1052;_&#1084;&#1077;&#1076;&#1094;&#1077;&#1085;&#1090;&#1088;_&#1054;&#1088;&#1084;&#1077;&#1076;_190306.xls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tamar\YandexDisk\&#1044;&#1086;&#1082;&#1091;&#1084;&#1077;&#1085;&#1090;&#1099;\Docs\&#1041;&#1055;%20&#1052;&#1077;&#1076;&#1094;&#1077;&#1085;&#1090;&#1088;&#1072;\11.03.2019\&#1060;&#1052;_&#1084;&#1077;&#1076;&#1094;&#1077;&#1085;&#1090;&#1088;_&#1054;&#1088;&#1084;&#1077;&#1076;_190306.xl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tamar\YandexDisk\&#1044;&#1086;&#1082;&#1091;&#1084;&#1077;&#1085;&#1090;&#1099;\Docs\&#1041;&#1055;%20&#1052;&#1077;&#1076;&#1094;&#1077;&#1085;&#1090;&#1088;&#1072;\11.03.2019\&#1060;&#1052;_&#1084;&#1077;&#1076;&#1094;&#1077;&#1085;&#1090;&#1088;_&#1054;&#1088;&#1084;&#1077;&#1076;_19030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100" b="1" i="1" u="none" strike="noStrike" baseline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defRPr>
            </a:pPr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Динамика инвестиционных вложений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'Инвестиционный план'!$B$20:$C$20</c:f>
              <c:strCache>
                <c:ptCount val="2"/>
                <c:pt idx="0">
                  <c:v>1 мес</c:v>
                </c:pt>
                <c:pt idx="1">
                  <c:v>2 мес</c:v>
                </c:pt>
              </c:strCache>
            </c:strRef>
          </c:cat>
          <c:val>
            <c:numRef>
              <c:f>'Инвестиционный план'!$B$15:$C$15</c:f>
              <c:numCache>
                <c:formatCode>#,##0</c:formatCode>
                <c:ptCount val="2"/>
                <c:pt idx="0">
                  <c:v>142000</c:v>
                </c:pt>
                <c:pt idx="1">
                  <c:v>1514687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BE-4C85-9F72-F5FB1364BBC1}"/>
            </c:ext>
          </c:extLst>
        </c:ser>
        <c:dLbls/>
        <c:axId val="64796928"/>
        <c:axId val="66969600"/>
      </c:barChart>
      <c:catAx>
        <c:axId val="64796928"/>
        <c:scaling>
          <c:orientation val="minMax"/>
        </c:scaling>
        <c:axPos val="b"/>
        <c:numFmt formatCode="mmm\-yy" sourceLinked="0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6969600"/>
        <c:crosses val="autoZero"/>
        <c:auto val="1"/>
        <c:lblAlgn val="ctr"/>
        <c:lblOffset val="100"/>
      </c:catAx>
      <c:valAx>
        <c:axId val="66969600"/>
        <c:scaling>
          <c:orientation val="minMax"/>
        </c:scaling>
        <c:axPos val="l"/>
        <c:numFmt formatCode="#,##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47969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000" b="1" i="1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i="1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Динамика рынка медицинских услуг, % к предыдущему году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8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CE-49AA-A7EB-1CE7974296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'Медицинские услуги (Росстат)'!$B$1:$K$1</c:f>
              <c:numCache>
                <c:formatCode>General</c:formatCode>
                <c:ptCount val="10"/>
                <c:pt idx="0">
                  <c:v>2005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'Медицинские услуги (Росстат)'!$B$3:$K$3</c:f>
              <c:numCache>
                <c:formatCode>#,##0.0</c:formatCode>
                <c:ptCount val="10"/>
                <c:pt idx="0">
                  <c:v>4.8</c:v>
                </c:pt>
                <c:pt idx="1">
                  <c:v>5.0999999999999996</c:v>
                </c:pt>
                <c:pt idx="2">
                  <c:v>5.2</c:v>
                </c:pt>
                <c:pt idx="3">
                  <c:v>5.5</c:v>
                </c:pt>
                <c:pt idx="4">
                  <c:v>6</c:v>
                </c:pt>
                <c:pt idx="5">
                  <c:v>6.4</c:v>
                </c:pt>
                <c:pt idx="6">
                  <c:v>6.6</c:v>
                </c:pt>
                <c:pt idx="7">
                  <c:v>6.6</c:v>
                </c:pt>
                <c:pt idx="8">
                  <c:v>6.8</c:v>
                </c:pt>
                <c:pt idx="9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CE-49AA-A7EB-1CE79742965D}"/>
            </c:ext>
          </c:extLst>
        </c:ser>
        <c:dLbls/>
        <c:axId val="81291904"/>
        <c:axId val="81326464"/>
      </c:barChart>
      <c:catAx>
        <c:axId val="812919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326464"/>
        <c:crosses val="autoZero"/>
        <c:auto val="1"/>
        <c:lblAlgn val="ctr"/>
        <c:lblOffset val="100"/>
      </c:catAx>
      <c:valAx>
        <c:axId val="813264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9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000" b="1" i="1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i="1" baseline="0">
                <a:effectLst/>
              </a:rPr>
              <a:t>3 варианта прогноза динамики населения РФ  трудоспособного возраста, человек</a:t>
            </a:r>
            <a:endParaRPr lang="ru-RU" sz="1000">
              <a:effectLst/>
            </a:endParaRPr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Численность!$H$7</c:f>
              <c:strCache>
                <c:ptCount val="1"/>
                <c:pt idx="0">
                  <c:v>Низкий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Численность!$I$6:$Z$6</c:f>
              <c:numCache>
                <c:formatCode>General</c:formatCode>
                <c:ptCount val="1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</c:numCache>
            </c:numRef>
          </c:cat>
          <c:val>
            <c:numRef>
              <c:f>Численность!$I$7:$Z$7</c:f>
              <c:numCache>
                <c:formatCode>General</c:formatCode>
                <c:ptCount val="18"/>
                <c:pt idx="0">
                  <c:v>81351</c:v>
                </c:pt>
                <c:pt idx="1">
                  <c:v>80637.600000000006</c:v>
                </c:pt>
                <c:pt idx="2">
                  <c:v>79891.8</c:v>
                </c:pt>
                <c:pt idx="3">
                  <c:v>79279.3</c:v>
                </c:pt>
                <c:pt idx="4">
                  <c:v>78752</c:v>
                </c:pt>
                <c:pt idx="5">
                  <c:v>78376.3</c:v>
                </c:pt>
                <c:pt idx="6">
                  <c:v>78148.5</c:v>
                </c:pt>
                <c:pt idx="7">
                  <c:v>77854.100000000006</c:v>
                </c:pt>
                <c:pt idx="8">
                  <c:v>77621.8</c:v>
                </c:pt>
                <c:pt idx="9">
                  <c:v>77500.100000000006</c:v>
                </c:pt>
                <c:pt idx="10">
                  <c:v>77478.5</c:v>
                </c:pt>
                <c:pt idx="11">
                  <c:v>77418.3</c:v>
                </c:pt>
                <c:pt idx="12">
                  <c:v>77253.399999999994</c:v>
                </c:pt>
                <c:pt idx="13">
                  <c:v>77142.7</c:v>
                </c:pt>
                <c:pt idx="14">
                  <c:v>76975.8</c:v>
                </c:pt>
                <c:pt idx="15">
                  <c:v>76597.899999999994</c:v>
                </c:pt>
                <c:pt idx="16">
                  <c:v>76121.8</c:v>
                </c:pt>
                <c:pt idx="17">
                  <c:v>75496.100000000006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54-4645-9431-88B35004F8B0}"/>
            </c:ext>
          </c:extLst>
        </c:ser>
        <c:ser>
          <c:idx val="1"/>
          <c:order val="1"/>
          <c:tx>
            <c:strRef>
              <c:f>Численность!$H$8</c:f>
              <c:strCache>
                <c:ptCount val="1"/>
                <c:pt idx="0">
                  <c:v>Средний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Численность!$I$6:$Z$6</c:f>
              <c:numCache>
                <c:formatCode>General</c:formatCode>
                <c:ptCount val="1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</c:numCache>
            </c:numRef>
          </c:cat>
          <c:val>
            <c:numRef>
              <c:f>Численность!$I$8:$Z$8</c:f>
              <c:numCache>
                <c:formatCode>General</c:formatCode>
                <c:ptCount val="18"/>
                <c:pt idx="0">
                  <c:v>81384.899999999994</c:v>
                </c:pt>
                <c:pt idx="1">
                  <c:v>80720.399999999994</c:v>
                </c:pt>
                <c:pt idx="2">
                  <c:v>80048</c:v>
                </c:pt>
                <c:pt idx="3">
                  <c:v>79530.8</c:v>
                </c:pt>
                <c:pt idx="4">
                  <c:v>79118</c:v>
                </c:pt>
                <c:pt idx="5">
                  <c:v>78872.5</c:v>
                </c:pt>
                <c:pt idx="6">
                  <c:v>78788.100000000006</c:v>
                </c:pt>
                <c:pt idx="7">
                  <c:v>78649.600000000006</c:v>
                </c:pt>
                <c:pt idx="8">
                  <c:v>78584.399999999994</c:v>
                </c:pt>
                <c:pt idx="9">
                  <c:v>78637.8</c:v>
                </c:pt>
                <c:pt idx="10">
                  <c:v>78796.899999999994</c:v>
                </c:pt>
                <c:pt idx="11">
                  <c:v>78923.600000000006</c:v>
                </c:pt>
                <c:pt idx="12">
                  <c:v>78952.3</c:v>
                </c:pt>
                <c:pt idx="13">
                  <c:v>79041.8</c:v>
                </c:pt>
                <c:pt idx="14">
                  <c:v>79079.5</c:v>
                </c:pt>
                <c:pt idx="15">
                  <c:v>78912.5</c:v>
                </c:pt>
                <c:pt idx="16">
                  <c:v>78667.199999999997</c:v>
                </c:pt>
                <c:pt idx="17">
                  <c:v>78289.399999999994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54-4645-9431-88B35004F8B0}"/>
            </c:ext>
          </c:extLst>
        </c:ser>
        <c:ser>
          <c:idx val="2"/>
          <c:order val="2"/>
          <c:tx>
            <c:strRef>
              <c:f>Численность!$H$9</c:f>
              <c:strCache>
                <c:ptCount val="1"/>
                <c:pt idx="0">
                  <c:v>Высокий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Численность!$I$6:$Z$6</c:f>
              <c:numCache>
                <c:formatCode>General</c:formatCode>
                <c:ptCount val="1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</c:numCache>
            </c:numRef>
          </c:cat>
          <c:val>
            <c:numRef>
              <c:f>Численность!$I$9:$Z$9</c:f>
              <c:numCache>
                <c:formatCode>General</c:formatCode>
                <c:ptCount val="18"/>
                <c:pt idx="0">
                  <c:v>81417.7</c:v>
                </c:pt>
                <c:pt idx="1">
                  <c:v>80795.8</c:v>
                </c:pt>
                <c:pt idx="2">
                  <c:v>80194.100000000006</c:v>
                </c:pt>
                <c:pt idx="3">
                  <c:v>79774.399999999994</c:v>
                </c:pt>
                <c:pt idx="4">
                  <c:v>79484.3</c:v>
                </c:pt>
                <c:pt idx="5">
                  <c:v>79384.3</c:v>
                </c:pt>
                <c:pt idx="6">
                  <c:v>79467.199999999997</c:v>
                </c:pt>
                <c:pt idx="7">
                  <c:v>79499.7</c:v>
                </c:pt>
                <c:pt idx="8">
                  <c:v>79610.899999999994</c:v>
                </c:pt>
                <c:pt idx="9">
                  <c:v>79847</c:v>
                </c:pt>
                <c:pt idx="10">
                  <c:v>80193.3</c:v>
                </c:pt>
                <c:pt idx="11">
                  <c:v>80505.600000000006</c:v>
                </c:pt>
                <c:pt idx="12">
                  <c:v>80711.100000000006</c:v>
                </c:pt>
                <c:pt idx="13">
                  <c:v>80973.600000000006</c:v>
                </c:pt>
                <c:pt idx="14">
                  <c:v>81177.2</c:v>
                </c:pt>
                <c:pt idx="15">
                  <c:v>81179.899999999994</c:v>
                </c:pt>
                <c:pt idx="16">
                  <c:v>81128.600000000006</c:v>
                </c:pt>
                <c:pt idx="17">
                  <c:v>80932.899999999994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554-4645-9431-88B35004F8B0}"/>
            </c:ext>
          </c:extLst>
        </c:ser>
        <c:dLbls/>
        <c:marker val="1"/>
        <c:axId val="81375232"/>
        <c:axId val="81376768"/>
      </c:lineChart>
      <c:catAx>
        <c:axId val="813752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376768"/>
        <c:crosses val="autoZero"/>
        <c:auto val="1"/>
        <c:lblAlgn val="ctr"/>
        <c:lblOffset val="100"/>
      </c:catAx>
      <c:valAx>
        <c:axId val="813767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37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000" b="1" i="1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i="1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 варианта прогноза динамики населения РФ старше трудоспособного возраста, человек</a:t>
            </a:r>
          </a:p>
        </c:rich>
      </c:tx>
      <c:layout>
        <c:manualLayout>
          <c:xMode val="edge"/>
          <c:yMode val="edge"/>
          <c:x val="0.13932773977023366"/>
          <c:y val="2.1420921099607283E-2"/>
        </c:manualLayout>
      </c:layout>
      <c:spPr>
        <a:noFill/>
        <a:ln>
          <a:noFill/>
        </a:ln>
        <a:effectLst/>
      </c:spPr>
    </c:title>
    <c:plotArea>
      <c:layout/>
      <c:lineChart>
        <c:grouping val="stacked"/>
        <c:ser>
          <c:idx val="0"/>
          <c:order val="0"/>
          <c:tx>
            <c:strRef>
              <c:f>'Доходы и население'!$A$20</c:f>
              <c:strCache>
                <c:ptCount val="1"/>
                <c:pt idx="0">
                  <c:v>Население РФ старше трудоспособного возраста (высокий вариант прогноза)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'Доходы и население'!$B$18:$T$18</c:f>
              <c:numCache>
                <c:formatCode>General</c:formatCode>
                <c:ptCount val="1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</c:numCache>
            </c:numRef>
          </c:cat>
          <c:val>
            <c:numRef>
              <c:f>'Доходы и население'!$B$20:$T$20</c:f>
              <c:numCache>
                <c:formatCode>#,##0</c:formatCode>
                <c:ptCount val="19"/>
                <c:pt idx="1">
                  <c:v>38003.800000000003</c:v>
                </c:pt>
                <c:pt idx="2">
                  <c:v>38605.599999999999</c:v>
                </c:pt>
                <c:pt idx="3">
                  <c:v>39276</c:v>
                </c:pt>
                <c:pt idx="4">
                  <c:v>39827.5</c:v>
                </c:pt>
                <c:pt idx="5">
                  <c:v>40312.300000000003</c:v>
                </c:pt>
                <c:pt idx="6">
                  <c:v>40805.4</c:v>
                </c:pt>
                <c:pt idx="7">
                  <c:v>41278.6</c:v>
                </c:pt>
                <c:pt idx="8">
                  <c:v>41825</c:v>
                </c:pt>
                <c:pt idx="9">
                  <c:v>42284.6</c:v>
                </c:pt>
                <c:pt idx="10">
                  <c:v>42753.2</c:v>
                </c:pt>
                <c:pt idx="11">
                  <c:v>43227.3</c:v>
                </c:pt>
                <c:pt idx="12">
                  <c:v>43744.7</c:v>
                </c:pt>
                <c:pt idx="13">
                  <c:v>44399.199999999997</c:v>
                </c:pt>
                <c:pt idx="14">
                  <c:v>45007.8</c:v>
                </c:pt>
                <c:pt idx="15">
                  <c:v>45634</c:v>
                </c:pt>
                <c:pt idx="16">
                  <c:v>46269.3</c:v>
                </c:pt>
                <c:pt idx="17">
                  <c:v>46924</c:v>
                </c:pt>
                <c:pt idx="18">
                  <c:v>47691.199999999997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0B-459A-8534-80358D07D697}"/>
            </c:ext>
          </c:extLst>
        </c:ser>
        <c:ser>
          <c:idx val="1"/>
          <c:order val="1"/>
          <c:tx>
            <c:strRef>
              <c:f>'Доходы и население'!$A$27</c:f>
              <c:strCache>
                <c:ptCount val="1"/>
                <c:pt idx="0">
                  <c:v>Средний вариант прогноза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'Доходы и население'!$B$18:$T$18</c:f>
              <c:numCache>
                <c:formatCode>General</c:formatCode>
                <c:ptCount val="1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</c:numCache>
            </c:numRef>
          </c:cat>
          <c:val>
            <c:numRef>
              <c:f>'Доходы и население'!$B$27:$T$27</c:f>
              <c:numCache>
                <c:formatCode>General</c:formatCode>
                <c:ptCount val="19"/>
                <c:pt idx="1">
                  <c:v>37975.4</c:v>
                </c:pt>
                <c:pt idx="2">
                  <c:v>38531.599999999999</c:v>
                </c:pt>
                <c:pt idx="3">
                  <c:v>39124</c:v>
                </c:pt>
                <c:pt idx="4">
                  <c:v>39566</c:v>
                </c:pt>
                <c:pt idx="5">
                  <c:v>39910.699999999997</c:v>
                </c:pt>
                <c:pt idx="6">
                  <c:v>40221.800000000003</c:v>
                </c:pt>
                <c:pt idx="7">
                  <c:v>40468.6</c:v>
                </c:pt>
                <c:pt idx="8">
                  <c:v>40782.1</c:v>
                </c:pt>
                <c:pt idx="9">
                  <c:v>41004.6</c:v>
                </c:pt>
                <c:pt idx="10">
                  <c:v>41230.699999999997</c:v>
                </c:pt>
                <c:pt idx="11">
                  <c:v>41451.5</c:v>
                </c:pt>
                <c:pt idx="12">
                  <c:v>41693.199999999997</c:v>
                </c:pt>
                <c:pt idx="13">
                  <c:v>42040.6</c:v>
                </c:pt>
                <c:pt idx="14">
                  <c:v>42303.199999999997</c:v>
                </c:pt>
                <c:pt idx="15">
                  <c:v>42546.1</c:v>
                </c:pt>
                <c:pt idx="16">
                  <c:v>42780</c:v>
                </c:pt>
                <c:pt idx="17">
                  <c:v>43002.2</c:v>
                </c:pt>
                <c:pt idx="18">
                  <c:v>43306.7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0B-459A-8534-80358D07D697}"/>
            </c:ext>
          </c:extLst>
        </c:ser>
        <c:ser>
          <c:idx val="2"/>
          <c:order val="2"/>
          <c:tx>
            <c:strRef>
              <c:f>'Доходы и население'!$A$29</c:f>
              <c:strCache>
                <c:ptCount val="1"/>
                <c:pt idx="0">
                  <c:v>Низкий вариант прогноза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'Доходы и население'!$B$18:$T$18</c:f>
              <c:numCache>
                <c:formatCode>General</c:formatCode>
                <c:ptCount val="1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</c:numCache>
            </c:numRef>
          </c:cat>
          <c:val>
            <c:numRef>
              <c:f>'Доходы и население'!$B$29:$T$29</c:f>
              <c:numCache>
                <c:formatCode>General</c:formatCode>
                <c:ptCount val="19"/>
                <c:pt idx="1">
                  <c:v>37953.800000000003</c:v>
                </c:pt>
                <c:pt idx="2">
                  <c:v>38497.5</c:v>
                </c:pt>
                <c:pt idx="3">
                  <c:v>39067.9</c:v>
                </c:pt>
                <c:pt idx="4">
                  <c:v>39479.199999999997</c:v>
                </c:pt>
                <c:pt idx="5">
                  <c:v>39785.4</c:v>
                </c:pt>
                <c:pt idx="6">
                  <c:v>40051.1</c:v>
                </c:pt>
                <c:pt idx="7">
                  <c:v>40246.800000000003</c:v>
                </c:pt>
                <c:pt idx="8">
                  <c:v>40502.300000000003</c:v>
                </c:pt>
                <c:pt idx="9">
                  <c:v>40660.9</c:v>
                </c:pt>
                <c:pt idx="10">
                  <c:v>40818.300000000003</c:v>
                </c:pt>
                <c:pt idx="11">
                  <c:v>40967</c:v>
                </c:pt>
                <c:pt idx="12">
                  <c:v>41134.799999999996</c:v>
                </c:pt>
                <c:pt idx="13">
                  <c:v>41412</c:v>
                </c:pt>
                <c:pt idx="14">
                  <c:v>41620.6</c:v>
                </c:pt>
                <c:pt idx="15">
                  <c:v>41822.1</c:v>
                </c:pt>
                <c:pt idx="16">
                  <c:v>42027.4</c:v>
                </c:pt>
                <c:pt idx="17">
                  <c:v>42231.6</c:v>
                </c:pt>
                <c:pt idx="18">
                  <c:v>42528.800000000003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40B-459A-8534-80358D07D697}"/>
            </c:ext>
          </c:extLst>
        </c:ser>
        <c:dLbls/>
        <c:marker val="1"/>
        <c:axId val="81486976"/>
        <c:axId val="81488512"/>
      </c:lineChart>
      <c:catAx>
        <c:axId val="814869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488512"/>
        <c:crosses val="autoZero"/>
        <c:auto val="1"/>
        <c:lblAlgn val="ctr"/>
        <c:lblOffset val="100"/>
      </c:catAx>
      <c:valAx>
        <c:axId val="814885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48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000" b="1" i="1" u="none" strike="noStrike" kern="1200" spc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000" b="1" i="1" u="none" strike="noStrike" kern="1200" spc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Динамика среднедушевых доходов населения России, руб.</a:t>
            </a:r>
          </a:p>
        </c:rich>
      </c:tx>
      <c:layout>
        <c:manualLayout>
          <c:xMode val="edge"/>
          <c:yMode val="edge"/>
          <c:x val="0.21498537199570422"/>
          <c:y val="3.7684352892897212E-2"/>
        </c:manualLayout>
      </c:layout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Доходы!$D$16:$AM$17</c:f>
              <c:multiLvlStrCache>
                <c:ptCount val="36"/>
                <c:lvl>
                  <c:pt idx="0">
                    <c:v>январь</c:v>
                  </c:pt>
                  <c:pt idx="1">
                    <c:v>февраль</c:v>
                  </c:pt>
                  <c:pt idx="2">
                    <c:v>март</c:v>
                  </c:pt>
                  <c:pt idx="3">
                    <c:v>апрель</c:v>
                  </c:pt>
                  <c:pt idx="4">
                    <c:v>май</c:v>
                  </c:pt>
                  <c:pt idx="5">
                    <c:v>июнь</c:v>
                  </c:pt>
                  <c:pt idx="6">
                    <c:v>июль</c:v>
                  </c:pt>
                  <c:pt idx="7">
                    <c:v>август</c:v>
                  </c:pt>
                  <c:pt idx="8">
                    <c:v>сентябрь</c:v>
                  </c:pt>
                  <c:pt idx="9">
                    <c:v>октябрь</c:v>
                  </c:pt>
                  <c:pt idx="10">
                    <c:v>ноябрь</c:v>
                  </c:pt>
                  <c:pt idx="11">
                    <c:v>декабрь</c:v>
                  </c:pt>
                  <c:pt idx="12">
                    <c:v>январь</c:v>
                  </c:pt>
                  <c:pt idx="13">
                    <c:v>февраль</c:v>
                  </c:pt>
                  <c:pt idx="14">
                    <c:v>март</c:v>
                  </c:pt>
                  <c:pt idx="15">
                    <c:v>апрель</c:v>
                  </c:pt>
                  <c:pt idx="16">
                    <c:v>май</c:v>
                  </c:pt>
                  <c:pt idx="17">
                    <c:v>июнь</c:v>
                  </c:pt>
                  <c:pt idx="18">
                    <c:v>июль</c:v>
                  </c:pt>
                  <c:pt idx="19">
                    <c:v>август</c:v>
                  </c:pt>
                  <c:pt idx="20">
                    <c:v>сентябрь</c:v>
                  </c:pt>
                  <c:pt idx="21">
                    <c:v>октябрь</c:v>
                  </c:pt>
                  <c:pt idx="22">
                    <c:v>ноябрь</c:v>
                  </c:pt>
                  <c:pt idx="23">
                    <c:v>декабрь</c:v>
                  </c:pt>
                  <c:pt idx="24">
                    <c:v>январь</c:v>
                  </c:pt>
                  <c:pt idx="25">
                    <c:v>февраль</c:v>
                  </c:pt>
                  <c:pt idx="26">
                    <c:v>март</c:v>
                  </c:pt>
                  <c:pt idx="27">
                    <c:v>апрель</c:v>
                  </c:pt>
                  <c:pt idx="28">
                    <c:v>май</c:v>
                  </c:pt>
                  <c:pt idx="29">
                    <c:v>июнь</c:v>
                  </c:pt>
                  <c:pt idx="30">
                    <c:v>июль</c:v>
                  </c:pt>
                  <c:pt idx="31">
                    <c:v>август</c:v>
                  </c:pt>
                  <c:pt idx="32">
                    <c:v>сентябрь</c:v>
                  </c:pt>
                  <c:pt idx="33">
                    <c:v>октябрь</c:v>
                  </c:pt>
                  <c:pt idx="34">
                    <c:v>ноябрь</c:v>
                  </c:pt>
                  <c:pt idx="35">
                    <c:v>декабрь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</c:lvl>
              </c:multiLvlStrCache>
            </c:multiLvlStrRef>
          </c:cat>
          <c:val>
            <c:numRef>
              <c:f>Доходы!$D$18:$AM$18</c:f>
              <c:numCache>
                <c:formatCode>General</c:formatCode>
                <c:ptCount val="36"/>
                <c:pt idx="0">
                  <c:v>21559</c:v>
                </c:pt>
                <c:pt idx="1">
                  <c:v>29007</c:v>
                </c:pt>
                <c:pt idx="2">
                  <c:v>29168</c:v>
                </c:pt>
                <c:pt idx="3">
                  <c:v>31541</c:v>
                </c:pt>
                <c:pt idx="4">
                  <c:v>28155</c:v>
                </c:pt>
                <c:pt idx="5">
                  <c:v>30884</c:v>
                </c:pt>
                <c:pt idx="6">
                  <c:v>30714</c:v>
                </c:pt>
                <c:pt idx="7">
                  <c:v>30386</c:v>
                </c:pt>
                <c:pt idx="8">
                  <c:v>30201</c:v>
                </c:pt>
                <c:pt idx="9">
                  <c:v>31002</c:v>
                </c:pt>
                <c:pt idx="10">
                  <c:v>30736</c:v>
                </c:pt>
                <c:pt idx="11">
                  <c:v>45938</c:v>
                </c:pt>
                <c:pt idx="12">
                  <c:v>23118</c:v>
                </c:pt>
                <c:pt idx="13">
                  <c:v>29520</c:v>
                </c:pt>
                <c:pt idx="14">
                  <c:v>29528</c:v>
                </c:pt>
                <c:pt idx="15">
                  <c:v>30760</c:v>
                </c:pt>
                <c:pt idx="16">
                  <c:v>29487</c:v>
                </c:pt>
                <c:pt idx="17">
                  <c:v>32435</c:v>
                </c:pt>
                <c:pt idx="18">
                  <c:v>30917</c:v>
                </c:pt>
                <c:pt idx="19">
                  <c:v>31176</c:v>
                </c:pt>
                <c:pt idx="20">
                  <c:v>31342</c:v>
                </c:pt>
                <c:pt idx="21">
                  <c:v>31238</c:v>
                </c:pt>
                <c:pt idx="22">
                  <c:v>31384</c:v>
                </c:pt>
                <c:pt idx="23">
                  <c:v>44756</c:v>
                </c:pt>
                <c:pt idx="24">
                  <c:v>23506</c:v>
                </c:pt>
                <c:pt idx="25">
                  <c:v>31318</c:v>
                </c:pt>
                <c:pt idx="26">
                  <c:v>31436</c:v>
                </c:pt>
                <c:pt idx="27">
                  <c:v>33025</c:v>
                </c:pt>
                <c:pt idx="28">
                  <c:v>30393</c:v>
                </c:pt>
                <c:pt idx="29">
                  <c:v>33349</c:v>
                </c:pt>
                <c:pt idx="30">
                  <c:v>32353</c:v>
                </c:pt>
                <c:pt idx="31">
                  <c:v>31755</c:v>
                </c:pt>
                <c:pt idx="32">
                  <c:v>31566</c:v>
                </c:pt>
                <c:pt idx="33">
                  <c:v>32962</c:v>
                </c:pt>
                <c:pt idx="34">
                  <c:v>32282</c:v>
                </c:pt>
                <c:pt idx="35">
                  <c:v>47673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19-45FD-97D7-74FE99271714}"/>
            </c:ext>
          </c:extLst>
        </c:ser>
        <c:dLbls/>
        <c:marker val="1"/>
        <c:axId val="81540608"/>
        <c:axId val="81542144"/>
      </c:lineChart>
      <c:catAx>
        <c:axId val="815406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542144"/>
        <c:crosses val="autoZero"/>
        <c:auto val="1"/>
        <c:lblAlgn val="ctr"/>
        <c:lblOffset val="100"/>
      </c:catAx>
      <c:valAx>
        <c:axId val="815421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54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100" b="1" i="1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defRPr>
            </a:pPr>
            <a:r>
              <a:rPr lang="ru-RU" sz="1100" b="1" i="1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Структура поступлений в год, руб.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Доходы!$A$29:$A$31</c:f>
              <c:strCache>
                <c:ptCount val="3"/>
                <c:pt idx="0">
                  <c:v>Процедуры на аппарате "Ормед-профессионал"</c:v>
                </c:pt>
                <c:pt idx="1">
                  <c:v>Процедуры на аппарате "Ормед-кинезо"</c:v>
                </c:pt>
                <c:pt idx="2">
                  <c:v>Консультация врача</c:v>
                </c:pt>
              </c:strCache>
            </c:strRef>
          </c:cat>
          <c:val>
            <c:numRef>
              <c:f>Доходы!$N$29:$N$31</c:f>
              <c:numCache>
                <c:formatCode>#,##0</c:formatCode>
                <c:ptCount val="3"/>
                <c:pt idx="0">
                  <c:v>1771200</c:v>
                </c:pt>
                <c:pt idx="1">
                  <c:v>1771200</c:v>
                </c:pt>
                <c:pt idx="2">
                  <c:v>1180800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13-4DB2-ADE6-246705CDB922}"/>
            </c:ext>
          </c:extLst>
        </c:ser>
        <c:dLbls/>
        <c:gapWidth val="182"/>
        <c:axId val="77246848"/>
        <c:axId val="77248384"/>
      </c:barChart>
      <c:catAx>
        <c:axId val="772468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248384"/>
        <c:crosses val="autoZero"/>
        <c:auto val="1"/>
        <c:lblAlgn val="ctr"/>
        <c:lblOffset val="100"/>
      </c:catAx>
      <c:valAx>
        <c:axId val="7724838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24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9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100" b="1" i="1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defRPr>
            </a:pPr>
            <a:r>
              <a:rPr lang="ru-RU" sz="1100" b="1" i="1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Структура поступлений, %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8C-4785-9625-DBD6ECFC35CF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8C-4785-9625-DBD6ECFC35CF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98C-4785-9625-DBD6ECFC35CF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Доходы!$A$29:$A$31</c:f>
              <c:strCache>
                <c:ptCount val="3"/>
                <c:pt idx="0">
                  <c:v>Процедуры на аппарате "Ормед-профессионал"</c:v>
                </c:pt>
                <c:pt idx="1">
                  <c:v>Процедуры на аппарате "Ормед-кинезо"</c:v>
                </c:pt>
                <c:pt idx="2">
                  <c:v>Консультация врача</c:v>
                </c:pt>
              </c:strCache>
            </c:strRef>
          </c:cat>
          <c:val>
            <c:numRef>
              <c:f>Доходы!$N$29:$N$31</c:f>
              <c:numCache>
                <c:formatCode>#,##0</c:formatCode>
                <c:ptCount val="3"/>
                <c:pt idx="0">
                  <c:v>1771200</c:v>
                </c:pt>
                <c:pt idx="1">
                  <c:v>1771200</c:v>
                </c:pt>
                <c:pt idx="2">
                  <c:v>1180800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98C-4785-9625-DBD6ECFC35CF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sz="9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 rtl="0">
              <a:defRPr lang="ru-RU" sz="1100" b="1" i="1" u="none" strike="noStrike" kern="1200" baseline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defRPr>
            </a:pPr>
            <a:r>
              <a:rPr lang="ru-RU" sz="1100" b="1" i="1" u="none" strike="noStrike" kern="1200" baseline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Прогноз динамики загрузки в год, %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cat>
            <c:numRef>
              <c:f>Доходы!$N$16:$Y$16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Доходы!$N$17:$Y$17</c:f>
              <c:numCache>
                <c:formatCode>0%</c:formatCode>
                <c:ptCount val="12"/>
                <c:pt idx="0">
                  <c:v>0.60000000000000009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0.4</c:v>
                </c:pt>
                <c:pt idx="5">
                  <c:v>0.4</c:v>
                </c:pt>
                <c:pt idx="6">
                  <c:v>0.4</c:v>
                </c:pt>
                <c:pt idx="7">
                  <c:v>0.4</c:v>
                </c:pt>
                <c:pt idx="8">
                  <c:v>0.5</c:v>
                </c:pt>
                <c:pt idx="9">
                  <c:v>0.65000000000000013</c:v>
                </c:pt>
                <c:pt idx="10">
                  <c:v>0.65000000000000013</c:v>
                </c:pt>
                <c:pt idx="11">
                  <c:v>0.65000000000000013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64-44C4-B9A6-A9410642EFE3}"/>
            </c:ext>
          </c:extLst>
        </c:ser>
        <c:dLbls/>
        <c:marker val="1"/>
        <c:axId val="77791232"/>
        <c:axId val="77792768"/>
      </c:lineChart>
      <c:dateAx>
        <c:axId val="77791232"/>
        <c:scaling>
          <c:orientation val="minMax"/>
        </c:scaling>
        <c:axPos val="b"/>
        <c:numFmt formatCode="mmm\-yy" sourceLinked="0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7792768"/>
        <c:crosses val="autoZero"/>
        <c:auto val="1"/>
        <c:lblOffset val="100"/>
        <c:baseTimeUnit val="months"/>
      </c:dateAx>
      <c:valAx>
        <c:axId val="77792768"/>
        <c:scaling>
          <c:orientation val="minMax"/>
        </c:scaling>
        <c:axPos val="l"/>
        <c:numFmt formatCode="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77912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 rtl="0">
              <a:defRPr lang="ru-RU" sz="1100" b="1" i="1" u="none" strike="noStrike" kern="1200" baseline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defRPr>
            </a:pPr>
            <a:r>
              <a:rPr lang="ru-RU" sz="1100" b="1" i="1" u="none" strike="noStrike" kern="1200" baseline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План продаж в год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Доходы!$A$5</c:f>
              <c:strCache>
                <c:ptCount val="1"/>
                <c:pt idx="0">
                  <c:v>Итого доходы 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Доходы!$N$3:$Y$3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Доходы!$N$5:$Y$5</c:f>
              <c:numCache>
                <c:formatCode>#,##0</c:formatCode>
                <c:ptCount val="12"/>
                <c:pt idx="0">
                  <c:v>460800</c:v>
                </c:pt>
                <c:pt idx="1">
                  <c:v>384000</c:v>
                </c:pt>
                <c:pt idx="2">
                  <c:v>384000</c:v>
                </c:pt>
                <c:pt idx="3">
                  <c:v>384000</c:v>
                </c:pt>
                <c:pt idx="4">
                  <c:v>307200</c:v>
                </c:pt>
                <c:pt idx="5">
                  <c:v>307200</c:v>
                </c:pt>
                <c:pt idx="6">
                  <c:v>307200</c:v>
                </c:pt>
                <c:pt idx="7">
                  <c:v>307200</c:v>
                </c:pt>
                <c:pt idx="8">
                  <c:v>384000</c:v>
                </c:pt>
                <c:pt idx="9">
                  <c:v>499200</c:v>
                </c:pt>
                <c:pt idx="10">
                  <c:v>499200</c:v>
                </c:pt>
                <c:pt idx="11">
                  <c:v>499200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F4-4477-B556-0AE4BA45E376}"/>
            </c:ext>
          </c:extLst>
        </c:ser>
        <c:dLbls/>
        <c:gapWidth val="50"/>
        <c:overlap val="100"/>
        <c:axId val="77837824"/>
        <c:axId val="77839360"/>
      </c:barChart>
      <c:dateAx>
        <c:axId val="77837824"/>
        <c:scaling>
          <c:orientation val="minMax"/>
        </c:scaling>
        <c:axPos val="b"/>
        <c:numFmt formatCode="mmm\-yy" sourceLinked="0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77839360"/>
        <c:crosses val="autoZero"/>
        <c:auto val="1"/>
        <c:lblOffset val="100"/>
        <c:baseTimeUnit val="months"/>
      </c:dateAx>
      <c:valAx>
        <c:axId val="77839360"/>
        <c:scaling>
          <c:orientation val="minMax"/>
        </c:scaling>
        <c:axPos val="l"/>
        <c:numFmt formatCode="#,##0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7783782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100" b="1" i="1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defRPr>
            </a:pPr>
            <a:r>
              <a:rPr lang="ru-RU" sz="1100" b="1" i="1" u="none" strike="noStrike" kern="1200" baseline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Структура текущих расходов, %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5D-465A-821F-6801CEC20563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5D-465A-821F-6801CEC20563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C5D-465A-821F-6801CEC20563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C5D-465A-821F-6801CEC20563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C5D-465A-821F-6801CEC205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Расходы!$A$63:$A$67</c:f>
              <c:strCache>
                <c:ptCount val="5"/>
                <c:pt idx="0">
                  <c:v>Заработная плата с отчислениями</c:v>
                </c:pt>
                <c:pt idx="1">
                  <c:v>Аренда помещения + коммуналка</c:v>
                </c:pt>
                <c:pt idx="2">
                  <c:v>Налоги</c:v>
                </c:pt>
                <c:pt idx="3">
                  <c:v>Маркетинг и реклама</c:v>
                </c:pt>
                <c:pt idx="4">
                  <c:v>Прочее</c:v>
                </c:pt>
              </c:strCache>
            </c:strRef>
          </c:cat>
          <c:val>
            <c:numRef>
              <c:f>Расходы!$B$63:$B$67</c:f>
              <c:numCache>
                <c:formatCode>#,##0</c:formatCode>
                <c:ptCount val="5"/>
                <c:pt idx="0">
                  <c:v>1650600</c:v>
                </c:pt>
                <c:pt idx="1">
                  <c:v>504000</c:v>
                </c:pt>
                <c:pt idx="2">
                  <c:v>407298.84910714283</c:v>
                </c:pt>
                <c:pt idx="3">
                  <c:v>480000</c:v>
                </c:pt>
                <c:pt idx="4">
                  <c:v>188588.62500000023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C5D-465A-821F-6801CEC20563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sz="9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 rtl="0">
              <a:defRPr lang="ru-RU" sz="1100" b="1" i="1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defRPr>
            </a:pPr>
            <a:r>
              <a:rPr lang="ru-RU" sz="1100" b="1" i="1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Динамика расходов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cat>
            <c:numRef>
              <c:f>Расходы!$N$3:$Y$3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Расходы!$N$18:$Y$18</c:f>
              <c:numCache>
                <c:formatCode>#,##0</c:formatCode>
                <c:ptCount val="12"/>
                <c:pt idx="0">
                  <c:v>280697.25357142871</c:v>
                </c:pt>
                <c:pt idx="1">
                  <c:v>267565.86607142858</c:v>
                </c:pt>
                <c:pt idx="2">
                  <c:v>267565.86607142858</c:v>
                </c:pt>
                <c:pt idx="3">
                  <c:v>267565.86607142858</c:v>
                </c:pt>
                <c:pt idx="4">
                  <c:v>254434.47857142857</c:v>
                </c:pt>
                <c:pt idx="5">
                  <c:v>254434.47857142857</c:v>
                </c:pt>
                <c:pt idx="6">
                  <c:v>254434.47857142857</c:v>
                </c:pt>
                <c:pt idx="7">
                  <c:v>254434.47857142857</c:v>
                </c:pt>
                <c:pt idx="8">
                  <c:v>267565.86607142858</c:v>
                </c:pt>
                <c:pt idx="9">
                  <c:v>287262.94732142857</c:v>
                </c:pt>
                <c:pt idx="10">
                  <c:v>287262.94732142857</c:v>
                </c:pt>
                <c:pt idx="11">
                  <c:v>287262.94732142857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8A-438E-854B-3B3BF02C8DD0}"/>
            </c:ext>
          </c:extLst>
        </c:ser>
        <c:dLbls/>
        <c:marker val="1"/>
        <c:axId val="77925376"/>
        <c:axId val="77939456"/>
      </c:lineChart>
      <c:dateAx>
        <c:axId val="77925376"/>
        <c:scaling>
          <c:orientation val="minMax"/>
        </c:scaling>
        <c:axPos val="b"/>
        <c:numFmt formatCode="mmm\-yy" sourceLinked="0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7939456"/>
        <c:crosses val="autoZero"/>
        <c:auto val="1"/>
        <c:lblOffset val="100"/>
        <c:baseTimeUnit val="months"/>
      </c:dateAx>
      <c:valAx>
        <c:axId val="77939456"/>
        <c:scaling>
          <c:orientation val="minMax"/>
        </c:scaling>
        <c:axPos val="l"/>
        <c:numFmt formatCode="#,##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79253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'Инвестиционный анализ'!$A$46</c:f>
              <c:strCache>
                <c:ptCount val="1"/>
                <c:pt idx="0">
                  <c:v>Денежный поток накопительным итогом,  рублей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'Инвестиционный анализ'!$B$44:$K$44</c:f>
              <c:strCache>
                <c:ptCount val="10"/>
                <c:pt idx="0">
                  <c:v>1 год</c:v>
                </c:pt>
                <c:pt idx="1">
                  <c:v>2 год</c:v>
                </c:pt>
                <c:pt idx="2">
                  <c:v>3 год</c:v>
                </c:pt>
                <c:pt idx="3">
                  <c:v>4 год</c:v>
                </c:pt>
                <c:pt idx="4">
                  <c:v>5 год</c:v>
                </c:pt>
                <c:pt idx="5">
                  <c:v>6 год</c:v>
                </c:pt>
                <c:pt idx="6">
                  <c:v>7 год</c:v>
                </c:pt>
                <c:pt idx="7">
                  <c:v>8 год</c:v>
                </c:pt>
                <c:pt idx="8">
                  <c:v>9 год</c:v>
                </c:pt>
                <c:pt idx="9">
                  <c:v>10 год</c:v>
                </c:pt>
              </c:strCache>
            </c:strRef>
          </c:cat>
          <c:val>
            <c:numRef>
              <c:f>'Инвестиционный анализ'!$B$46:$K$46</c:f>
              <c:numCache>
                <c:formatCode>#,##0</c:formatCode>
                <c:ptCount val="10"/>
                <c:pt idx="0">
                  <c:v>-576945.73839285679</c:v>
                </c:pt>
                <c:pt idx="1">
                  <c:v>915766.78750000021</c:v>
                </c:pt>
                <c:pt idx="2">
                  <c:v>2408479.3133928576</c:v>
                </c:pt>
                <c:pt idx="3">
                  <c:v>3901191.8392857155</c:v>
                </c:pt>
                <c:pt idx="4">
                  <c:v>5393904.3651785711</c:v>
                </c:pt>
                <c:pt idx="5">
                  <c:v>6886616.8910714285</c:v>
                </c:pt>
                <c:pt idx="6">
                  <c:v>8379329.416964286</c:v>
                </c:pt>
                <c:pt idx="7">
                  <c:v>9856520.1571428515</c:v>
                </c:pt>
                <c:pt idx="8">
                  <c:v>11332299.825892847</c:v>
                </c:pt>
                <c:pt idx="9">
                  <c:v>12808079.494642844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ED-4CC8-ABAC-B6045E7E9821}"/>
            </c:ext>
          </c:extLst>
        </c:ser>
        <c:dLbls/>
        <c:gapWidth val="219"/>
        <c:overlap val="-27"/>
        <c:axId val="81151488"/>
        <c:axId val="81153024"/>
      </c:barChart>
      <c:catAx>
        <c:axId val="811514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153024"/>
        <c:crosses val="autoZero"/>
        <c:auto val="1"/>
        <c:lblAlgn val="ctr"/>
        <c:lblOffset val="100"/>
      </c:catAx>
      <c:valAx>
        <c:axId val="811530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15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9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1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>
                <a:solidFill>
                  <a:schemeClr val="accent1">
                    <a:lumMod val="50000"/>
                  </a:schemeClr>
                </a:solidFill>
              </a:rPr>
              <a:t>Расчет точки безубыточности, руб.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'Расчет точки безубыточности'!$C$2:$U$2</c:f>
              <c:numCache>
                <c:formatCode>0%</c:formatCode>
                <c:ptCount val="19"/>
                <c:pt idx="0">
                  <c:v>1.0000000000000002E-2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0.30000000000000004</c:v>
                </c:pt>
                <c:pt idx="7">
                  <c:v>0.35000000000000003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0.60000000000000009</c:v>
                </c:pt>
                <c:pt idx="13">
                  <c:v>0.65000000000000013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</c:v>
                </c:pt>
                <c:pt idx="17">
                  <c:v>0.85000000000000009</c:v>
                </c:pt>
                <c:pt idx="18">
                  <c:v>0.9</c:v>
                </c:pt>
              </c:numCache>
            </c:numRef>
          </c:cat>
          <c:val>
            <c:numRef>
              <c:f>'Расчет точки безубыточности'!$C$8:$U$8</c:f>
              <c:numCache>
                <c:formatCode>#,##0</c:formatCode>
                <c:ptCount val="19"/>
                <c:pt idx="0">
                  <c:v>-231709.57500000001</c:v>
                </c:pt>
                <c:pt idx="1">
                  <c:v>-201747.875</c:v>
                </c:pt>
                <c:pt idx="2">
                  <c:v>-164295.75</c:v>
                </c:pt>
                <c:pt idx="3">
                  <c:v>-126843.62500000001</c:v>
                </c:pt>
                <c:pt idx="4">
                  <c:v>-89391.5</c:v>
                </c:pt>
                <c:pt idx="5">
                  <c:v>-51939.375</c:v>
                </c:pt>
                <c:pt idx="6">
                  <c:v>-14487.25</c:v>
                </c:pt>
                <c:pt idx="7">
                  <c:v>22964.875</c:v>
                </c:pt>
                <c:pt idx="8">
                  <c:v>60417</c:v>
                </c:pt>
                <c:pt idx="9">
                  <c:v>97869.125000000015</c:v>
                </c:pt>
                <c:pt idx="10">
                  <c:v>135321.25</c:v>
                </c:pt>
                <c:pt idx="11">
                  <c:v>172773.37500000006</c:v>
                </c:pt>
                <c:pt idx="12">
                  <c:v>210225.5</c:v>
                </c:pt>
                <c:pt idx="13">
                  <c:v>247677.625</c:v>
                </c:pt>
                <c:pt idx="14">
                  <c:v>285129.75</c:v>
                </c:pt>
                <c:pt idx="15">
                  <c:v>322581.875</c:v>
                </c:pt>
                <c:pt idx="16">
                  <c:v>360034</c:v>
                </c:pt>
                <c:pt idx="17">
                  <c:v>397486.125</c:v>
                </c:pt>
                <c:pt idx="18">
                  <c:v>434938.25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5E-4861-BC7C-7F2623230304}"/>
            </c:ext>
          </c:extLst>
        </c:ser>
        <c:dLbls/>
        <c:gapWidth val="219"/>
        <c:overlap val="-27"/>
        <c:axId val="81223680"/>
        <c:axId val="81225216"/>
      </c:barChart>
      <c:catAx>
        <c:axId val="81223680"/>
        <c:scaling>
          <c:orientation val="minMax"/>
        </c:scaling>
        <c:axPos val="b"/>
        <c:numFmt formatCode="0%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25216"/>
        <c:crosses val="autoZero"/>
        <c:auto val="1"/>
        <c:lblAlgn val="ctr"/>
        <c:lblOffset val="100"/>
      </c:catAx>
      <c:valAx>
        <c:axId val="812252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2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9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529DA-4B7C-423F-81DB-6CFD5E3D0ADC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4B4076-233A-4C9F-A8D2-C66FB98B7F76}">
      <dgm:prSet phldrT="[Text]"/>
      <dgm:spPr/>
      <dgm:t>
        <a:bodyPr/>
        <a:lstStyle/>
        <a:p>
          <a:r>
            <a:rPr lang="ru-RU" noProof="0" dirty="0"/>
            <a:t>Что открываем</a:t>
          </a:r>
        </a:p>
      </dgm:t>
    </dgm:pt>
    <dgm:pt modelId="{52609B08-20DA-4F0B-86A7-5DAA2617C4B7}" type="parTrans" cxnId="{9667A6C6-B80B-4EFF-8D95-56FE0623E458}">
      <dgm:prSet/>
      <dgm:spPr/>
      <dgm:t>
        <a:bodyPr/>
        <a:lstStyle/>
        <a:p>
          <a:endParaRPr lang="en-US"/>
        </a:p>
      </dgm:t>
    </dgm:pt>
    <dgm:pt modelId="{3F1F5BA9-3F6F-43E1-999C-B228902F6D1A}" type="sibTrans" cxnId="{9667A6C6-B80B-4EFF-8D95-56FE0623E458}">
      <dgm:prSet/>
      <dgm:spPr/>
      <dgm:t>
        <a:bodyPr/>
        <a:lstStyle/>
        <a:p>
          <a:endParaRPr lang="en-US"/>
        </a:p>
      </dgm:t>
    </dgm:pt>
    <dgm:pt modelId="{2D8BB8AD-33AD-4128-B80C-D3B16F343070}">
      <dgm:prSet phldrT="[Text]" custT="1"/>
      <dgm:spPr/>
      <dgm:t>
        <a:bodyPr/>
        <a:lstStyle/>
        <a:p>
          <a:r>
            <a:rPr lang="ru-RU" sz="1600" b="1" noProof="0" dirty="0"/>
            <a:t>Медицинский кабинет по лечению </a:t>
          </a:r>
          <a:r>
            <a:rPr lang="ru-RU" sz="1600" b="1" noProof="0" smtClean="0"/>
            <a:t>опорно-двигательного аппарата </a:t>
          </a:r>
          <a:r>
            <a:rPr lang="ru-RU" sz="1600" b="1" noProof="0" dirty="0"/>
            <a:t>на аппаратах </a:t>
          </a:r>
          <a:r>
            <a:rPr lang="en-US" sz="1600" b="1" noProof="0" dirty="0"/>
            <a:t>ORMED </a:t>
          </a:r>
          <a:r>
            <a:rPr lang="ru-RU" sz="1600" b="1" noProof="0" dirty="0"/>
            <a:t/>
          </a:r>
          <a:br>
            <a:rPr lang="ru-RU" sz="1600" b="1" noProof="0" dirty="0"/>
          </a:br>
          <a:r>
            <a:rPr lang="ru-RU" sz="1600" b="0" noProof="0" dirty="0"/>
            <a:t>в</a:t>
          </a:r>
          <a:r>
            <a:rPr lang="en-US" sz="1600" b="0" noProof="0" dirty="0"/>
            <a:t> </a:t>
          </a:r>
          <a:r>
            <a:rPr lang="ru-RU" sz="1600" b="0" noProof="0" dirty="0"/>
            <a:t>городе с населением от 500 тыс. человек.</a:t>
          </a:r>
        </a:p>
      </dgm:t>
    </dgm:pt>
    <dgm:pt modelId="{A8C1ADE9-730E-4582-92DA-79E305F42755}" type="parTrans" cxnId="{1A6757D2-537B-46DD-98F4-D63EDE2F7A6C}">
      <dgm:prSet/>
      <dgm:spPr/>
      <dgm:t>
        <a:bodyPr/>
        <a:lstStyle/>
        <a:p>
          <a:endParaRPr lang="en-US"/>
        </a:p>
      </dgm:t>
    </dgm:pt>
    <dgm:pt modelId="{BFAC7E68-3BAA-4A1A-A5F8-BA9E21528B48}" type="sibTrans" cxnId="{1A6757D2-537B-46DD-98F4-D63EDE2F7A6C}">
      <dgm:prSet/>
      <dgm:spPr/>
      <dgm:t>
        <a:bodyPr/>
        <a:lstStyle/>
        <a:p>
          <a:endParaRPr lang="en-US"/>
        </a:p>
      </dgm:t>
    </dgm:pt>
    <dgm:pt modelId="{9BA50D57-DBF6-49DF-B5B8-A55FDC6E415C}">
      <dgm:prSet phldrT="[Text]"/>
      <dgm:spPr/>
      <dgm:t>
        <a:bodyPr/>
        <a:lstStyle/>
        <a:p>
          <a:r>
            <a:rPr lang="ru-RU" noProof="0" dirty="0"/>
            <a:t>Параметры</a:t>
          </a:r>
        </a:p>
      </dgm:t>
    </dgm:pt>
    <dgm:pt modelId="{1A2817E4-8B33-432D-9741-7F7065BBA7F7}" type="parTrans" cxnId="{D19D8516-5E7F-4A68-A45E-F93D7B27DE2F}">
      <dgm:prSet/>
      <dgm:spPr/>
      <dgm:t>
        <a:bodyPr/>
        <a:lstStyle/>
        <a:p>
          <a:endParaRPr lang="en-US"/>
        </a:p>
      </dgm:t>
    </dgm:pt>
    <dgm:pt modelId="{4E8B306A-1BBD-4D17-979C-630E919DFB88}" type="sibTrans" cxnId="{D19D8516-5E7F-4A68-A45E-F93D7B27DE2F}">
      <dgm:prSet/>
      <dgm:spPr/>
      <dgm:t>
        <a:bodyPr/>
        <a:lstStyle/>
        <a:p>
          <a:endParaRPr lang="en-US"/>
        </a:p>
      </dgm:t>
    </dgm:pt>
    <dgm:pt modelId="{A809E276-E84A-40E1-9F15-DD3DCA0005A3}">
      <dgm:prSet phldrT="[Text]"/>
      <dgm:spPr/>
      <dgm:t>
        <a:bodyPr/>
        <a:lstStyle/>
        <a:p>
          <a:r>
            <a:rPr lang="ru-RU" noProof="0" dirty="0"/>
            <a:t> Площадь помещения 35 </a:t>
          </a:r>
          <a:r>
            <a:rPr lang="ru-RU" noProof="0" dirty="0" err="1"/>
            <a:t>кв.м</a:t>
          </a:r>
          <a:r>
            <a:rPr lang="ru-RU" noProof="0" dirty="0"/>
            <a:t>;</a:t>
          </a:r>
        </a:p>
      </dgm:t>
    </dgm:pt>
    <dgm:pt modelId="{DC3DB3CC-B237-4B06-9208-67E99C2DA484}" type="parTrans" cxnId="{A6913866-5825-4B67-9F82-62014A7F8897}">
      <dgm:prSet/>
      <dgm:spPr/>
      <dgm:t>
        <a:bodyPr/>
        <a:lstStyle/>
        <a:p>
          <a:endParaRPr lang="en-US"/>
        </a:p>
      </dgm:t>
    </dgm:pt>
    <dgm:pt modelId="{4944361B-628A-4532-B857-2CB763ED0A5B}" type="sibTrans" cxnId="{A6913866-5825-4B67-9F82-62014A7F8897}">
      <dgm:prSet/>
      <dgm:spPr/>
      <dgm:t>
        <a:bodyPr/>
        <a:lstStyle/>
        <a:p>
          <a:endParaRPr lang="en-US"/>
        </a:p>
      </dgm:t>
    </dgm:pt>
    <dgm:pt modelId="{D7616FE3-D043-4C7D-8C39-54A16B7195B6}">
      <dgm:prSet phldrT="[Text]"/>
      <dgm:spPr/>
      <dgm:t>
        <a:bodyPr/>
        <a:lstStyle/>
        <a:p>
          <a:r>
            <a:rPr lang="ru-RU" noProof="0" dirty="0"/>
            <a:t> Оборудование: 2 аппарата </a:t>
          </a:r>
          <a:r>
            <a:rPr lang="en-US" noProof="0" dirty="0"/>
            <a:t>ORMED</a:t>
          </a:r>
          <a:r>
            <a:rPr lang="ru-RU" noProof="0" dirty="0"/>
            <a:t>;</a:t>
          </a:r>
        </a:p>
      </dgm:t>
    </dgm:pt>
    <dgm:pt modelId="{2FE28FEB-82D3-4244-AAF4-1AB6C396139C}" type="parTrans" cxnId="{E5924F82-ACEB-4780-B0C4-522303C4B37E}">
      <dgm:prSet/>
      <dgm:spPr/>
      <dgm:t>
        <a:bodyPr/>
        <a:lstStyle/>
        <a:p>
          <a:endParaRPr lang="en-US"/>
        </a:p>
      </dgm:t>
    </dgm:pt>
    <dgm:pt modelId="{5DCD3325-FE0C-445E-B06B-F9956E0B1C73}" type="sibTrans" cxnId="{E5924F82-ACEB-4780-B0C4-522303C4B37E}">
      <dgm:prSet/>
      <dgm:spPr/>
      <dgm:t>
        <a:bodyPr/>
        <a:lstStyle/>
        <a:p>
          <a:endParaRPr lang="en-US"/>
        </a:p>
      </dgm:t>
    </dgm:pt>
    <dgm:pt modelId="{DCE0648A-5572-4678-8E12-434EC9142EF1}">
      <dgm:prSet phldrT="[Text]"/>
      <dgm:spPr/>
      <dgm:t>
        <a:bodyPr/>
        <a:lstStyle/>
        <a:p>
          <a:r>
            <a:rPr lang="ru-RU" noProof="0" dirty="0"/>
            <a:t>Показатели</a:t>
          </a:r>
        </a:p>
      </dgm:t>
    </dgm:pt>
    <dgm:pt modelId="{E3928BD4-5DE9-4583-9878-DFE840EB45A9}" type="parTrans" cxnId="{B8875740-868C-4808-8EAC-47C63A7B0653}">
      <dgm:prSet/>
      <dgm:spPr/>
      <dgm:t>
        <a:bodyPr/>
        <a:lstStyle/>
        <a:p>
          <a:endParaRPr lang="en-US"/>
        </a:p>
      </dgm:t>
    </dgm:pt>
    <dgm:pt modelId="{69EF6CC7-4CD1-402A-A691-8E12430B80E4}" type="sibTrans" cxnId="{B8875740-868C-4808-8EAC-47C63A7B0653}">
      <dgm:prSet/>
      <dgm:spPr/>
      <dgm:t>
        <a:bodyPr/>
        <a:lstStyle/>
        <a:p>
          <a:endParaRPr lang="en-US"/>
        </a:p>
      </dgm:t>
    </dgm:pt>
    <dgm:pt modelId="{AC0508E8-ED81-41D1-9578-1B6094830F8C}">
      <dgm:prSet phldrT="[Text]"/>
      <dgm:spPr/>
      <dgm:t>
        <a:bodyPr/>
        <a:lstStyle/>
        <a:p>
          <a:r>
            <a:rPr lang="ru-RU" noProof="0" dirty="0"/>
            <a:t> </a:t>
          </a:r>
          <a:r>
            <a:rPr lang="ru-RU" b="1" noProof="0" dirty="0"/>
            <a:t>Инвестиции: 1,66 млн. руб.</a:t>
          </a:r>
        </a:p>
      </dgm:t>
    </dgm:pt>
    <dgm:pt modelId="{C759A673-0357-4FD1-865B-2D3CEFF9D514}" type="parTrans" cxnId="{1AB46BC7-6F8C-43FB-8AEA-079786100219}">
      <dgm:prSet/>
      <dgm:spPr/>
      <dgm:t>
        <a:bodyPr/>
        <a:lstStyle/>
        <a:p>
          <a:endParaRPr lang="en-US"/>
        </a:p>
      </dgm:t>
    </dgm:pt>
    <dgm:pt modelId="{B4A12B0D-88B8-461F-8D36-0FD44C31FD44}" type="sibTrans" cxnId="{1AB46BC7-6F8C-43FB-8AEA-079786100219}">
      <dgm:prSet/>
      <dgm:spPr/>
      <dgm:t>
        <a:bodyPr/>
        <a:lstStyle/>
        <a:p>
          <a:endParaRPr lang="en-US"/>
        </a:p>
      </dgm:t>
    </dgm:pt>
    <dgm:pt modelId="{3BFA72CB-22AF-40EB-AD90-0DF333B975DA}">
      <dgm:prSet phldrT="[Text]"/>
      <dgm:spPr/>
      <dgm:t>
        <a:bodyPr/>
        <a:lstStyle/>
        <a:p>
          <a:r>
            <a:rPr lang="ru-RU" noProof="0" dirty="0"/>
            <a:t> Персонал: 4 человека;</a:t>
          </a:r>
        </a:p>
      </dgm:t>
    </dgm:pt>
    <dgm:pt modelId="{3168ED2D-9F88-4D8E-9A44-245E6203BD9C}" type="parTrans" cxnId="{EC14E143-20E4-4EED-AE16-238A85F40701}">
      <dgm:prSet/>
      <dgm:spPr/>
      <dgm:t>
        <a:bodyPr/>
        <a:lstStyle/>
        <a:p>
          <a:endParaRPr lang="ru-RU"/>
        </a:p>
      </dgm:t>
    </dgm:pt>
    <dgm:pt modelId="{D7C90CDE-31EB-48BA-8F39-ACB59CD2513D}" type="sibTrans" cxnId="{EC14E143-20E4-4EED-AE16-238A85F40701}">
      <dgm:prSet/>
      <dgm:spPr/>
      <dgm:t>
        <a:bodyPr/>
        <a:lstStyle/>
        <a:p>
          <a:endParaRPr lang="ru-RU"/>
        </a:p>
      </dgm:t>
    </dgm:pt>
    <dgm:pt modelId="{1ABEB2BC-DB54-4463-BA90-0AE6BB88B297}">
      <dgm:prSet phldrT="[Text]"/>
      <dgm:spPr/>
      <dgm:t>
        <a:bodyPr/>
        <a:lstStyle/>
        <a:p>
          <a:r>
            <a:rPr lang="ru-RU" b="1" noProof="0" dirty="0"/>
            <a:t> Чистая прибыль: 1,5 млн. руб. в год;</a:t>
          </a:r>
        </a:p>
      </dgm:t>
    </dgm:pt>
    <dgm:pt modelId="{E2D54322-79D9-4664-8E2E-ED368C3AFE30}" type="parTrans" cxnId="{0877A155-E8D4-4C92-B018-7C923FF4D3C8}">
      <dgm:prSet/>
      <dgm:spPr/>
      <dgm:t>
        <a:bodyPr/>
        <a:lstStyle/>
        <a:p>
          <a:endParaRPr lang="ru-RU"/>
        </a:p>
      </dgm:t>
    </dgm:pt>
    <dgm:pt modelId="{338634C2-2013-4A42-A035-A995EE3B310C}" type="sibTrans" cxnId="{0877A155-E8D4-4C92-B018-7C923FF4D3C8}">
      <dgm:prSet/>
      <dgm:spPr/>
      <dgm:t>
        <a:bodyPr/>
        <a:lstStyle/>
        <a:p>
          <a:endParaRPr lang="ru-RU"/>
        </a:p>
      </dgm:t>
    </dgm:pt>
    <dgm:pt modelId="{D9E7FE46-C34E-4266-B446-D9AF6A38461A}">
      <dgm:prSet phldrT="[Text]"/>
      <dgm:spPr/>
      <dgm:t>
        <a:bodyPr/>
        <a:lstStyle/>
        <a:p>
          <a:r>
            <a:rPr lang="ru-RU" noProof="0" dirty="0"/>
            <a:t> Окупаемость: 1,33 года;</a:t>
          </a:r>
        </a:p>
      </dgm:t>
    </dgm:pt>
    <dgm:pt modelId="{8EABA516-587A-4120-B2BE-6B9F17652CB1}" type="parTrans" cxnId="{6DDFD5B8-6CD7-4B83-AAAD-5216053913E0}">
      <dgm:prSet/>
      <dgm:spPr/>
      <dgm:t>
        <a:bodyPr/>
        <a:lstStyle/>
        <a:p>
          <a:endParaRPr lang="ru-RU"/>
        </a:p>
      </dgm:t>
    </dgm:pt>
    <dgm:pt modelId="{07CCBEA8-94CE-42A3-8E5D-D056DAE2487A}" type="sibTrans" cxnId="{6DDFD5B8-6CD7-4B83-AAAD-5216053913E0}">
      <dgm:prSet/>
      <dgm:spPr/>
      <dgm:t>
        <a:bodyPr/>
        <a:lstStyle/>
        <a:p>
          <a:endParaRPr lang="ru-RU"/>
        </a:p>
      </dgm:t>
    </dgm:pt>
    <dgm:pt modelId="{B308BFF2-F538-403B-8A02-DB8BDA6B2719}" type="pres">
      <dgm:prSet presAssocID="{1C7529DA-4B7C-423F-81DB-6CFD5E3D0AD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B078F5-8F08-47E0-A4F8-94613BBABB9C}" type="pres">
      <dgm:prSet presAssocID="{3B4B4076-233A-4C9F-A8D2-C66FB98B7F76}" presName="circle1" presStyleLbl="node1" presStyleIdx="0" presStyleCnt="3"/>
      <dgm:spPr/>
    </dgm:pt>
    <dgm:pt modelId="{F5626BAC-AC5C-44F5-B21A-3195343B0134}" type="pres">
      <dgm:prSet presAssocID="{3B4B4076-233A-4C9F-A8D2-C66FB98B7F76}" presName="space" presStyleCnt="0"/>
      <dgm:spPr/>
    </dgm:pt>
    <dgm:pt modelId="{BD3BE9F0-0CAC-4157-9E46-0F0134B9F740}" type="pres">
      <dgm:prSet presAssocID="{3B4B4076-233A-4C9F-A8D2-C66FB98B7F76}" presName="rect1" presStyleLbl="alignAcc1" presStyleIdx="0" presStyleCnt="3"/>
      <dgm:spPr/>
      <dgm:t>
        <a:bodyPr/>
        <a:lstStyle/>
        <a:p>
          <a:endParaRPr lang="ru-RU"/>
        </a:p>
      </dgm:t>
    </dgm:pt>
    <dgm:pt modelId="{42D4A862-359B-44CF-8CA5-94211F5C18E7}" type="pres">
      <dgm:prSet presAssocID="{9BA50D57-DBF6-49DF-B5B8-A55FDC6E415C}" presName="vertSpace2" presStyleLbl="node1" presStyleIdx="0" presStyleCnt="3"/>
      <dgm:spPr/>
    </dgm:pt>
    <dgm:pt modelId="{CC0488D7-AB8B-4CB7-BE9B-5C470E029F54}" type="pres">
      <dgm:prSet presAssocID="{9BA50D57-DBF6-49DF-B5B8-A55FDC6E415C}" presName="circle2" presStyleLbl="node1" presStyleIdx="1" presStyleCnt="3"/>
      <dgm:spPr/>
    </dgm:pt>
    <dgm:pt modelId="{F2D11CBB-27D3-4C6C-B610-9E25E398FE2B}" type="pres">
      <dgm:prSet presAssocID="{9BA50D57-DBF6-49DF-B5B8-A55FDC6E415C}" presName="rect2" presStyleLbl="alignAcc1" presStyleIdx="1" presStyleCnt="3"/>
      <dgm:spPr/>
      <dgm:t>
        <a:bodyPr/>
        <a:lstStyle/>
        <a:p>
          <a:endParaRPr lang="ru-RU"/>
        </a:p>
      </dgm:t>
    </dgm:pt>
    <dgm:pt modelId="{6537C74C-157F-4BFC-9AA2-F847C60375F3}" type="pres">
      <dgm:prSet presAssocID="{DCE0648A-5572-4678-8E12-434EC9142EF1}" presName="vertSpace3" presStyleLbl="node1" presStyleIdx="1" presStyleCnt="3"/>
      <dgm:spPr/>
    </dgm:pt>
    <dgm:pt modelId="{65ACC6ED-26AD-412F-A0DE-EF20BC771EE5}" type="pres">
      <dgm:prSet presAssocID="{DCE0648A-5572-4678-8E12-434EC9142EF1}" presName="circle3" presStyleLbl="node1" presStyleIdx="2" presStyleCnt="3"/>
      <dgm:spPr/>
    </dgm:pt>
    <dgm:pt modelId="{5D617F1E-53C0-4096-832F-9EE948F88D6F}" type="pres">
      <dgm:prSet presAssocID="{DCE0648A-5572-4678-8E12-434EC9142EF1}" presName="rect3" presStyleLbl="alignAcc1" presStyleIdx="2" presStyleCnt="3"/>
      <dgm:spPr/>
      <dgm:t>
        <a:bodyPr/>
        <a:lstStyle/>
        <a:p>
          <a:endParaRPr lang="ru-RU"/>
        </a:p>
      </dgm:t>
    </dgm:pt>
    <dgm:pt modelId="{8F42F309-598E-4BB4-90F1-50E43FA524CC}" type="pres">
      <dgm:prSet presAssocID="{3B4B4076-233A-4C9F-A8D2-C66FB98B7F7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249F5-6A43-4677-858A-4209B274B459}" type="pres">
      <dgm:prSet presAssocID="{3B4B4076-233A-4C9F-A8D2-C66FB98B7F76}" presName="rect1ChTx" presStyleLbl="alignAcc1" presStyleIdx="2" presStyleCnt="3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19803-8DC6-45F6-82DC-A32CC3A9CD7F}" type="pres">
      <dgm:prSet presAssocID="{9BA50D57-DBF6-49DF-B5B8-A55FDC6E415C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3DE41-7537-4441-8B1C-5E8BE18ACA77}" type="pres">
      <dgm:prSet presAssocID="{9BA50D57-DBF6-49DF-B5B8-A55FDC6E415C}" presName="rect2ChTx" presStyleLbl="alignAcc1" presStyleIdx="2" presStyleCnt="3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7FEF1-1639-4E5D-83AD-F0D9A362B7EA}" type="pres">
      <dgm:prSet presAssocID="{DCE0648A-5572-4678-8E12-434EC9142EF1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D26A5-DBB8-4E90-9DA9-227A2AD5DEB3}" type="pres">
      <dgm:prSet presAssocID="{DCE0648A-5572-4678-8E12-434EC9142EF1}" presName="rect3ChTx" presStyleLbl="alignAcc1" presStyleIdx="2" presStyleCnt="3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EEC347-EE6E-4B18-9F3F-56665B734891}" type="presOf" srcId="{DCE0648A-5572-4678-8E12-434EC9142EF1}" destId="{ABD7FEF1-1639-4E5D-83AD-F0D9A362B7EA}" srcOrd="1" destOrd="0" presId="urn:microsoft.com/office/officeart/2005/8/layout/target3"/>
    <dgm:cxn modelId="{0BDBA4E4-4369-4FB3-9E00-A2F45469ABFD}" type="presOf" srcId="{9BA50D57-DBF6-49DF-B5B8-A55FDC6E415C}" destId="{F2D11CBB-27D3-4C6C-B610-9E25E398FE2B}" srcOrd="0" destOrd="0" presId="urn:microsoft.com/office/officeart/2005/8/layout/target3"/>
    <dgm:cxn modelId="{F9D5227F-0979-4EF4-8CBA-F683EE4376DB}" type="presOf" srcId="{1ABEB2BC-DB54-4463-BA90-0AE6BB88B297}" destId="{6C8D26A5-DBB8-4E90-9DA9-227A2AD5DEB3}" srcOrd="0" destOrd="1" presId="urn:microsoft.com/office/officeart/2005/8/layout/target3"/>
    <dgm:cxn modelId="{9667A6C6-B80B-4EFF-8D95-56FE0623E458}" srcId="{1C7529DA-4B7C-423F-81DB-6CFD5E3D0ADC}" destId="{3B4B4076-233A-4C9F-A8D2-C66FB98B7F76}" srcOrd="0" destOrd="0" parTransId="{52609B08-20DA-4F0B-86A7-5DAA2617C4B7}" sibTransId="{3F1F5BA9-3F6F-43E1-999C-B228902F6D1A}"/>
    <dgm:cxn modelId="{1AB46BC7-6F8C-43FB-8AEA-079786100219}" srcId="{DCE0648A-5572-4678-8E12-434EC9142EF1}" destId="{AC0508E8-ED81-41D1-9578-1B6094830F8C}" srcOrd="0" destOrd="0" parTransId="{C759A673-0357-4FD1-865B-2D3CEFF9D514}" sibTransId="{B4A12B0D-88B8-461F-8D36-0FD44C31FD44}"/>
    <dgm:cxn modelId="{3E5DEB9C-E51C-4B0B-B863-C62CCDB53421}" type="presOf" srcId="{3BFA72CB-22AF-40EB-AD90-0DF333B975DA}" destId="{DBE3DE41-7537-4441-8B1C-5E8BE18ACA77}" srcOrd="0" destOrd="2" presId="urn:microsoft.com/office/officeart/2005/8/layout/target3"/>
    <dgm:cxn modelId="{3EB76E4B-967A-483D-B306-80ABCD3FAB86}" type="presOf" srcId="{2D8BB8AD-33AD-4128-B80C-D3B16F343070}" destId="{8C7249F5-6A43-4677-858A-4209B274B459}" srcOrd="0" destOrd="0" presId="urn:microsoft.com/office/officeart/2005/8/layout/target3"/>
    <dgm:cxn modelId="{437B4986-2559-43D3-A8F6-A8C0BD705F3E}" type="presOf" srcId="{9BA50D57-DBF6-49DF-B5B8-A55FDC6E415C}" destId="{46219803-8DC6-45F6-82DC-A32CC3A9CD7F}" srcOrd="1" destOrd="0" presId="urn:microsoft.com/office/officeart/2005/8/layout/target3"/>
    <dgm:cxn modelId="{FAA1FE7F-2B05-401A-A5BC-CD1E04D814A4}" type="presOf" srcId="{3B4B4076-233A-4C9F-A8D2-C66FB98B7F76}" destId="{BD3BE9F0-0CAC-4157-9E46-0F0134B9F740}" srcOrd="0" destOrd="0" presId="urn:microsoft.com/office/officeart/2005/8/layout/target3"/>
    <dgm:cxn modelId="{56CC6B03-5AEB-4229-A733-D203A02F9938}" type="presOf" srcId="{A809E276-E84A-40E1-9F15-DD3DCA0005A3}" destId="{DBE3DE41-7537-4441-8B1C-5E8BE18ACA77}" srcOrd="0" destOrd="0" presId="urn:microsoft.com/office/officeart/2005/8/layout/target3"/>
    <dgm:cxn modelId="{EC14E143-20E4-4EED-AE16-238A85F40701}" srcId="{9BA50D57-DBF6-49DF-B5B8-A55FDC6E415C}" destId="{3BFA72CB-22AF-40EB-AD90-0DF333B975DA}" srcOrd="2" destOrd="0" parTransId="{3168ED2D-9F88-4D8E-9A44-245E6203BD9C}" sibTransId="{D7C90CDE-31EB-48BA-8F39-ACB59CD2513D}"/>
    <dgm:cxn modelId="{4455E3FE-DE39-4460-BD22-DB4ECFACD874}" type="presOf" srcId="{D9E7FE46-C34E-4266-B446-D9AF6A38461A}" destId="{6C8D26A5-DBB8-4E90-9DA9-227A2AD5DEB3}" srcOrd="0" destOrd="2" presId="urn:microsoft.com/office/officeart/2005/8/layout/target3"/>
    <dgm:cxn modelId="{D19D8516-5E7F-4A68-A45E-F93D7B27DE2F}" srcId="{1C7529DA-4B7C-423F-81DB-6CFD5E3D0ADC}" destId="{9BA50D57-DBF6-49DF-B5B8-A55FDC6E415C}" srcOrd="1" destOrd="0" parTransId="{1A2817E4-8B33-432D-9741-7F7065BBA7F7}" sibTransId="{4E8B306A-1BBD-4D17-979C-630E919DFB88}"/>
    <dgm:cxn modelId="{64BAF769-074F-43C8-96ED-6962B3B63516}" type="presOf" srcId="{D7616FE3-D043-4C7D-8C39-54A16B7195B6}" destId="{DBE3DE41-7537-4441-8B1C-5E8BE18ACA77}" srcOrd="0" destOrd="1" presId="urn:microsoft.com/office/officeart/2005/8/layout/target3"/>
    <dgm:cxn modelId="{5C584D83-0237-48FA-814D-B7D577DC7187}" type="presOf" srcId="{AC0508E8-ED81-41D1-9578-1B6094830F8C}" destId="{6C8D26A5-DBB8-4E90-9DA9-227A2AD5DEB3}" srcOrd="0" destOrd="0" presId="urn:microsoft.com/office/officeart/2005/8/layout/target3"/>
    <dgm:cxn modelId="{2F0EB6E7-AAE8-4304-A2B5-B5CA16564F51}" type="presOf" srcId="{1C7529DA-4B7C-423F-81DB-6CFD5E3D0ADC}" destId="{B308BFF2-F538-403B-8A02-DB8BDA6B2719}" srcOrd="0" destOrd="0" presId="urn:microsoft.com/office/officeart/2005/8/layout/target3"/>
    <dgm:cxn modelId="{A6913866-5825-4B67-9F82-62014A7F8897}" srcId="{9BA50D57-DBF6-49DF-B5B8-A55FDC6E415C}" destId="{A809E276-E84A-40E1-9F15-DD3DCA0005A3}" srcOrd="0" destOrd="0" parTransId="{DC3DB3CC-B237-4B06-9208-67E99C2DA484}" sibTransId="{4944361B-628A-4532-B857-2CB763ED0A5B}"/>
    <dgm:cxn modelId="{1A6757D2-537B-46DD-98F4-D63EDE2F7A6C}" srcId="{3B4B4076-233A-4C9F-A8D2-C66FB98B7F76}" destId="{2D8BB8AD-33AD-4128-B80C-D3B16F343070}" srcOrd="0" destOrd="0" parTransId="{A8C1ADE9-730E-4582-92DA-79E305F42755}" sibTransId="{BFAC7E68-3BAA-4A1A-A5F8-BA9E21528B48}"/>
    <dgm:cxn modelId="{0877A155-E8D4-4C92-B018-7C923FF4D3C8}" srcId="{DCE0648A-5572-4678-8E12-434EC9142EF1}" destId="{1ABEB2BC-DB54-4463-BA90-0AE6BB88B297}" srcOrd="1" destOrd="0" parTransId="{E2D54322-79D9-4664-8E2E-ED368C3AFE30}" sibTransId="{338634C2-2013-4A42-A035-A995EE3B310C}"/>
    <dgm:cxn modelId="{B445F93E-257E-4AB3-86EC-0CC521F1E4D4}" type="presOf" srcId="{3B4B4076-233A-4C9F-A8D2-C66FB98B7F76}" destId="{8F42F309-598E-4BB4-90F1-50E43FA524CC}" srcOrd="1" destOrd="0" presId="urn:microsoft.com/office/officeart/2005/8/layout/target3"/>
    <dgm:cxn modelId="{B8875740-868C-4808-8EAC-47C63A7B0653}" srcId="{1C7529DA-4B7C-423F-81DB-6CFD5E3D0ADC}" destId="{DCE0648A-5572-4678-8E12-434EC9142EF1}" srcOrd="2" destOrd="0" parTransId="{E3928BD4-5DE9-4583-9878-DFE840EB45A9}" sibTransId="{69EF6CC7-4CD1-402A-A691-8E12430B80E4}"/>
    <dgm:cxn modelId="{6DDFD5B8-6CD7-4B83-AAAD-5216053913E0}" srcId="{DCE0648A-5572-4678-8E12-434EC9142EF1}" destId="{D9E7FE46-C34E-4266-B446-D9AF6A38461A}" srcOrd="2" destOrd="0" parTransId="{8EABA516-587A-4120-B2BE-6B9F17652CB1}" sibTransId="{07CCBEA8-94CE-42A3-8E5D-D056DAE2487A}"/>
    <dgm:cxn modelId="{E7C55D17-4B4E-44FA-A69D-9AC9391CF2D1}" type="presOf" srcId="{DCE0648A-5572-4678-8E12-434EC9142EF1}" destId="{5D617F1E-53C0-4096-832F-9EE948F88D6F}" srcOrd="0" destOrd="0" presId="urn:microsoft.com/office/officeart/2005/8/layout/target3"/>
    <dgm:cxn modelId="{E5924F82-ACEB-4780-B0C4-522303C4B37E}" srcId="{9BA50D57-DBF6-49DF-B5B8-A55FDC6E415C}" destId="{D7616FE3-D043-4C7D-8C39-54A16B7195B6}" srcOrd="1" destOrd="0" parTransId="{2FE28FEB-82D3-4244-AAF4-1AB6C396139C}" sibTransId="{5DCD3325-FE0C-445E-B06B-F9956E0B1C73}"/>
    <dgm:cxn modelId="{8DFB696C-5055-4782-90F8-03358C15126D}" type="presParOf" srcId="{B308BFF2-F538-403B-8A02-DB8BDA6B2719}" destId="{F7B078F5-8F08-47E0-A4F8-94613BBABB9C}" srcOrd="0" destOrd="0" presId="urn:microsoft.com/office/officeart/2005/8/layout/target3"/>
    <dgm:cxn modelId="{FCE88188-B063-4A68-9B55-17F7E511117F}" type="presParOf" srcId="{B308BFF2-F538-403B-8A02-DB8BDA6B2719}" destId="{F5626BAC-AC5C-44F5-B21A-3195343B0134}" srcOrd="1" destOrd="0" presId="urn:microsoft.com/office/officeart/2005/8/layout/target3"/>
    <dgm:cxn modelId="{7A8AB378-EC26-4BF6-9B8F-E1DE79DF3001}" type="presParOf" srcId="{B308BFF2-F538-403B-8A02-DB8BDA6B2719}" destId="{BD3BE9F0-0CAC-4157-9E46-0F0134B9F740}" srcOrd="2" destOrd="0" presId="urn:microsoft.com/office/officeart/2005/8/layout/target3"/>
    <dgm:cxn modelId="{B8A5AD1E-C9F6-4729-A510-0D0B666211BE}" type="presParOf" srcId="{B308BFF2-F538-403B-8A02-DB8BDA6B2719}" destId="{42D4A862-359B-44CF-8CA5-94211F5C18E7}" srcOrd="3" destOrd="0" presId="urn:microsoft.com/office/officeart/2005/8/layout/target3"/>
    <dgm:cxn modelId="{504DC796-280B-45CA-BF7E-1706DA1414A6}" type="presParOf" srcId="{B308BFF2-F538-403B-8A02-DB8BDA6B2719}" destId="{CC0488D7-AB8B-4CB7-BE9B-5C470E029F54}" srcOrd="4" destOrd="0" presId="urn:microsoft.com/office/officeart/2005/8/layout/target3"/>
    <dgm:cxn modelId="{79CBB708-F9F5-4D75-8A27-6BE0BE296114}" type="presParOf" srcId="{B308BFF2-F538-403B-8A02-DB8BDA6B2719}" destId="{F2D11CBB-27D3-4C6C-B610-9E25E398FE2B}" srcOrd="5" destOrd="0" presId="urn:microsoft.com/office/officeart/2005/8/layout/target3"/>
    <dgm:cxn modelId="{6BDFFDEE-986F-4037-810D-4DCD509169AC}" type="presParOf" srcId="{B308BFF2-F538-403B-8A02-DB8BDA6B2719}" destId="{6537C74C-157F-4BFC-9AA2-F847C60375F3}" srcOrd="6" destOrd="0" presId="urn:microsoft.com/office/officeart/2005/8/layout/target3"/>
    <dgm:cxn modelId="{96849AAC-7020-4877-A52E-7B797DCFC472}" type="presParOf" srcId="{B308BFF2-F538-403B-8A02-DB8BDA6B2719}" destId="{65ACC6ED-26AD-412F-A0DE-EF20BC771EE5}" srcOrd="7" destOrd="0" presId="urn:microsoft.com/office/officeart/2005/8/layout/target3"/>
    <dgm:cxn modelId="{F40E30AD-3459-4E89-B94C-436094646F4E}" type="presParOf" srcId="{B308BFF2-F538-403B-8A02-DB8BDA6B2719}" destId="{5D617F1E-53C0-4096-832F-9EE948F88D6F}" srcOrd="8" destOrd="0" presId="urn:microsoft.com/office/officeart/2005/8/layout/target3"/>
    <dgm:cxn modelId="{5B3C15C9-C72F-4F36-BE20-03C0C1FE24C8}" type="presParOf" srcId="{B308BFF2-F538-403B-8A02-DB8BDA6B2719}" destId="{8F42F309-598E-4BB4-90F1-50E43FA524CC}" srcOrd="9" destOrd="0" presId="urn:microsoft.com/office/officeart/2005/8/layout/target3"/>
    <dgm:cxn modelId="{83E7725F-3CEA-48BF-A017-BB1B61320593}" type="presParOf" srcId="{B308BFF2-F538-403B-8A02-DB8BDA6B2719}" destId="{8C7249F5-6A43-4677-858A-4209B274B459}" srcOrd="10" destOrd="0" presId="urn:microsoft.com/office/officeart/2005/8/layout/target3"/>
    <dgm:cxn modelId="{0A7C9387-F9AC-4A2C-AFAD-8EE05817A1D5}" type="presParOf" srcId="{B308BFF2-F538-403B-8A02-DB8BDA6B2719}" destId="{46219803-8DC6-45F6-82DC-A32CC3A9CD7F}" srcOrd="11" destOrd="0" presId="urn:microsoft.com/office/officeart/2005/8/layout/target3"/>
    <dgm:cxn modelId="{B83FD63C-26F4-4CDF-A562-B9064196CE69}" type="presParOf" srcId="{B308BFF2-F538-403B-8A02-DB8BDA6B2719}" destId="{DBE3DE41-7537-4441-8B1C-5E8BE18ACA77}" srcOrd="12" destOrd="0" presId="urn:microsoft.com/office/officeart/2005/8/layout/target3"/>
    <dgm:cxn modelId="{DE2C657B-E9FE-462F-8385-2D0AFB71FD52}" type="presParOf" srcId="{B308BFF2-F538-403B-8A02-DB8BDA6B2719}" destId="{ABD7FEF1-1639-4E5D-83AD-F0D9A362B7EA}" srcOrd="13" destOrd="0" presId="urn:microsoft.com/office/officeart/2005/8/layout/target3"/>
    <dgm:cxn modelId="{C27A2883-4A0D-4BBF-AEED-FB84743FDCB3}" type="presParOf" srcId="{B308BFF2-F538-403B-8A02-DB8BDA6B2719}" destId="{6C8D26A5-DBB8-4E90-9DA9-227A2AD5DEB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5D9913-F3B8-4504-9EDC-DCF5CE077A5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F825BC-8D6D-4714-BDBA-EA6AF0E20ADB}">
      <dgm:prSet phldrT="[Текст]" custT="1"/>
      <dgm:spPr/>
      <dgm:t>
        <a:bodyPr/>
        <a:lstStyle/>
        <a:p>
          <a:r>
            <a:rPr lang="ru-RU" sz="1100"/>
            <a:t>% Населения, страдающих ОДА </a:t>
          </a:r>
          <a:r>
            <a:rPr lang="ru-RU" sz="1200"/>
            <a:t>- </a:t>
          </a:r>
        </a:p>
        <a:p>
          <a:r>
            <a:rPr lang="ru-RU" sz="1400" b="1"/>
            <a:t>80%</a:t>
          </a:r>
        </a:p>
      </dgm:t>
    </dgm:pt>
    <dgm:pt modelId="{04A1291E-20C2-40D4-A2A3-8E5E1C014F37}" type="parTrans" cxnId="{B2256871-EDFE-4AD1-A3DB-8D1070EF1F1C}">
      <dgm:prSet/>
      <dgm:spPr/>
      <dgm:t>
        <a:bodyPr/>
        <a:lstStyle/>
        <a:p>
          <a:endParaRPr lang="ru-RU"/>
        </a:p>
      </dgm:t>
    </dgm:pt>
    <dgm:pt modelId="{CEA5296D-3F53-412C-ADF8-88CA1F451041}" type="sibTrans" cxnId="{B2256871-EDFE-4AD1-A3DB-8D1070EF1F1C}">
      <dgm:prSet custT="1"/>
      <dgm:spPr/>
      <dgm:t>
        <a:bodyPr/>
        <a:lstStyle/>
        <a:p>
          <a:r>
            <a:rPr lang="ru-RU" sz="1200"/>
            <a:t>Возраст больных - от </a:t>
          </a:r>
          <a:r>
            <a:rPr lang="ru-RU" sz="1200" b="1"/>
            <a:t>30 до 50 </a:t>
          </a:r>
          <a:r>
            <a:rPr lang="ru-RU" sz="1200"/>
            <a:t>лет</a:t>
          </a:r>
        </a:p>
      </dgm:t>
    </dgm:pt>
    <dgm:pt modelId="{DCE8270E-99AB-4D62-A7D3-8B727B3F2201}">
      <dgm:prSet phldrT="[Текст]" custT="1"/>
      <dgm:spPr/>
      <dgm:t>
        <a:bodyPr/>
        <a:lstStyle/>
        <a:p>
          <a:r>
            <a:rPr lang="ru-RU" sz="1400"/>
            <a:t>Болезни ОДА</a:t>
          </a:r>
        </a:p>
      </dgm:t>
    </dgm:pt>
    <dgm:pt modelId="{EA422345-78A7-471E-AD11-1D098285EB97}" type="parTrans" cxnId="{95ED3479-9E4B-456E-B96F-4AAFCD2A3E66}">
      <dgm:prSet/>
      <dgm:spPr/>
      <dgm:t>
        <a:bodyPr/>
        <a:lstStyle/>
        <a:p>
          <a:endParaRPr lang="ru-RU"/>
        </a:p>
      </dgm:t>
    </dgm:pt>
    <dgm:pt modelId="{BA5D656B-2576-426B-B4D9-B6C9ED8D1011}" type="sibTrans" cxnId="{95ED3479-9E4B-456E-B96F-4AAFCD2A3E66}">
      <dgm:prSet custT="1"/>
      <dgm:spPr/>
      <dgm:t>
        <a:bodyPr/>
        <a:lstStyle/>
        <a:p>
          <a:r>
            <a:rPr lang="ru-RU" sz="1400" b="1"/>
            <a:t>3 место </a:t>
          </a:r>
        </a:p>
        <a:p>
          <a:r>
            <a:rPr lang="ru-RU" sz="1200"/>
            <a:t>по кличеству </a:t>
          </a:r>
        </a:p>
        <a:p>
          <a:r>
            <a:rPr lang="ru-RU" sz="1200"/>
            <a:t>больных в год</a:t>
          </a:r>
        </a:p>
      </dgm:t>
    </dgm:pt>
    <dgm:pt modelId="{5600B184-6ADA-4139-9F22-C318FD902764}">
      <dgm:prSet phldrT="[Текст]" custT="1"/>
      <dgm:spPr/>
      <dgm:t>
        <a:bodyPr/>
        <a:lstStyle/>
        <a:p>
          <a:r>
            <a:rPr lang="ru-RU" sz="1200"/>
            <a:t>Артрит в России - </a:t>
          </a:r>
          <a:r>
            <a:rPr lang="ru-RU" sz="1200" b="1"/>
            <a:t>17 млн. человек</a:t>
          </a:r>
        </a:p>
      </dgm:t>
    </dgm:pt>
    <dgm:pt modelId="{E53682FF-A7E4-490C-9A0E-E99FD2D602AE}" type="parTrans" cxnId="{17925264-063D-41D1-9C5A-1297ABCC7827}">
      <dgm:prSet/>
      <dgm:spPr/>
      <dgm:t>
        <a:bodyPr/>
        <a:lstStyle/>
        <a:p>
          <a:endParaRPr lang="ru-RU"/>
        </a:p>
      </dgm:t>
    </dgm:pt>
    <dgm:pt modelId="{4866BB37-397B-4A99-8B63-48F1727B1096}" type="sibTrans" cxnId="{17925264-063D-41D1-9C5A-1297ABCC7827}">
      <dgm:prSet custT="1"/>
      <dgm:spPr/>
      <dgm:t>
        <a:bodyPr/>
        <a:lstStyle/>
        <a:p>
          <a:r>
            <a:rPr lang="ru-RU" sz="1200"/>
            <a:t>Остеопороз в России - </a:t>
          </a:r>
          <a:r>
            <a:rPr lang="ru-RU" sz="1200" b="1"/>
            <a:t>10 млн. человек</a:t>
          </a:r>
        </a:p>
      </dgm:t>
    </dgm:pt>
    <dgm:pt modelId="{54C04216-5D8B-4337-8FE0-F65D90FD41B4}">
      <dgm:prSet/>
      <dgm:spPr/>
      <dgm:t>
        <a:bodyPr/>
        <a:lstStyle/>
        <a:p>
          <a:endParaRPr lang="ru-RU"/>
        </a:p>
      </dgm:t>
    </dgm:pt>
    <dgm:pt modelId="{16D5BDE6-5616-4995-AFC2-ECB330CC926E}" type="parTrans" cxnId="{6115FF3D-0613-4EDB-8192-DD4163F038ED}">
      <dgm:prSet/>
      <dgm:spPr/>
      <dgm:t>
        <a:bodyPr/>
        <a:lstStyle/>
        <a:p>
          <a:endParaRPr lang="ru-RU"/>
        </a:p>
      </dgm:t>
    </dgm:pt>
    <dgm:pt modelId="{D8BABEF8-9D06-4740-A8DA-8E4BB638E552}" type="sibTrans" cxnId="{6115FF3D-0613-4EDB-8192-DD4163F038ED}">
      <dgm:prSet/>
      <dgm:spPr/>
      <dgm:t>
        <a:bodyPr/>
        <a:lstStyle/>
        <a:p>
          <a:endParaRPr lang="ru-RU"/>
        </a:p>
      </dgm:t>
    </dgm:pt>
    <dgm:pt modelId="{51C578D2-64B3-4BC6-9A8E-6F52D9A1629D}" type="pres">
      <dgm:prSet presAssocID="{F25D9913-F3B8-4504-9EDC-DCF5CE077A5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4E857AA-EF78-4293-B7E0-FE16C8D66F9A}" type="pres">
      <dgm:prSet presAssocID="{66F825BC-8D6D-4714-BDBA-EA6AF0E20ADB}" presName="composite" presStyleCnt="0"/>
      <dgm:spPr/>
    </dgm:pt>
    <dgm:pt modelId="{472612D8-E045-43F2-B748-A03E5CC23A7F}" type="pres">
      <dgm:prSet presAssocID="{66F825BC-8D6D-4714-BDBA-EA6AF0E20ADB}" presName="Parent1" presStyleLbl="node1" presStyleIdx="0" presStyleCnt="6" custScaleX="113331" custScaleY="105203" custLinFactNeighborX="7721" custLinFactNeighborY="12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F0659-67DF-4E32-A0DF-B74B51350D22}" type="pres">
      <dgm:prSet presAssocID="{66F825BC-8D6D-4714-BDBA-EA6AF0E20AD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69B82B3-C935-493F-8FEB-39E114C4B289}" type="pres">
      <dgm:prSet presAssocID="{66F825BC-8D6D-4714-BDBA-EA6AF0E20ADB}" presName="BalanceSpacing" presStyleCnt="0"/>
      <dgm:spPr/>
    </dgm:pt>
    <dgm:pt modelId="{729739B4-EDF7-4528-85A4-01A2717E19A8}" type="pres">
      <dgm:prSet presAssocID="{66F825BC-8D6D-4714-BDBA-EA6AF0E20ADB}" presName="BalanceSpacing1" presStyleCnt="0"/>
      <dgm:spPr/>
    </dgm:pt>
    <dgm:pt modelId="{051521FF-66E1-4262-8644-E9536B6B3030}" type="pres">
      <dgm:prSet presAssocID="{CEA5296D-3F53-412C-ADF8-88CA1F451041}" presName="Accent1Text" presStyleLbl="node1" presStyleIdx="1" presStyleCnt="6" custScaleX="107552" custScaleY="104328" custLinFactNeighborX="-5213" custLinFactNeighborY="-474"/>
      <dgm:spPr/>
      <dgm:t>
        <a:bodyPr/>
        <a:lstStyle/>
        <a:p>
          <a:endParaRPr lang="ru-RU"/>
        </a:p>
      </dgm:t>
    </dgm:pt>
    <dgm:pt modelId="{F214595C-D9F6-46D8-90C8-962679DE43FE}" type="pres">
      <dgm:prSet presAssocID="{CEA5296D-3F53-412C-ADF8-88CA1F451041}" presName="spaceBetweenRectangles" presStyleCnt="0"/>
      <dgm:spPr/>
    </dgm:pt>
    <dgm:pt modelId="{9C4878EC-A4BC-42D8-A4C9-BD0DEDAA4E8C}" type="pres">
      <dgm:prSet presAssocID="{DCE8270E-99AB-4D62-A7D3-8B727B3F2201}" presName="composite" presStyleCnt="0"/>
      <dgm:spPr/>
    </dgm:pt>
    <dgm:pt modelId="{AD2B16D4-7644-4ECC-ACEC-5BA68100C24D}" type="pres">
      <dgm:prSet presAssocID="{DCE8270E-99AB-4D62-A7D3-8B727B3F2201}" presName="Parent1" presStyleLbl="node1" presStyleIdx="2" presStyleCnt="6" custScaleX="117341" custScaleY="1042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68FCE-1041-4290-90A7-1AE5DFD6FEF7}" type="pres">
      <dgm:prSet presAssocID="{DCE8270E-99AB-4D62-A7D3-8B727B3F220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FAA84D4-568E-434B-A948-F74EDBB87715}" type="pres">
      <dgm:prSet presAssocID="{DCE8270E-99AB-4D62-A7D3-8B727B3F2201}" presName="BalanceSpacing" presStyleCnt="0"/>
      <dgm:spPr/>
    </dgm:pt>
    <dgm:pt modelId="{9F0CED47-800B-40DD-AF60-B53337C014E2}" type="pres">
      <dgm:prSet presAssocID="{DCE8270E-99AB-4D62-A7D3-8B727B3F2201}" presName="BalanceSpacing1" presStyleCnt="0"/>
      <dgm:spPr/>
    </dgm:pt>
    <dgm:pt modelId="{C26A027D-382A-4EFA-B489-AC3A503A6C66}" type="pres">
      <dgm:prSet presAssocID="{BA5D656B-2576-426B-B4D9-B6C9ED8D1011}" presName="Accent1Text" presStyleLbl="node1" presStyleIdx="3" presStyleCnt="6" custScaleX="119639" custScaleY="108097" custLinFactNeighborX="18259" custLinFactNeighborY="-1977"/>
      <dgm:spPr/>
      <dgm:t>
        <a:bodyPr/>
        <a:lstStyle/>
        <a:p>
          <a:endParaRPr lang="ru-RU"/>
        </a:p>
      </dgm:t>
    </dgm:pt>
    <dgm:pt modelId="{BB3BC47C-A93C-41B1-8085-658B7FE9DEF3}" type="pres">
      <dgm:prSet presAssocID="{BA5D656B-2576-426B-B4D9-B6C9ED8D1011}" presName="spaceBetweenRectangles" presStyleCnt="0"/>
      <dgm:spPr/>
    </dgm:pt>
    <dgm:pt modelId="{E53A1315-CA70-421A-BF27-9162795F416C}" type="pres">
      <dgm:prSet presAssocID="{5600B184-6ADA-4139-9F22-C318FD902764}" presName="composite" presStyleCnt="0"/>
      <dgm:spPr/>
    </dgm:pt>
    <dgm:pt modelId="{0E225CEB-F594-4CB3-BB26-2F812CFE3F5D}" type="pres">
      <dgm:prSet presAssocID="{5600B184-6ADA-4139-9F22-C318FD902764}" presName="Parent1" presStyleLbl="node1" presStyleIdx="4" presStyleCnt="6" custScaleX="118740" custScaleY="98840" custLinFactNeighborX="13405" custLinFactNeighborY="-12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BA27F-5100-4325-BB76-34C735CA1C23}" type="pres">
      <dgm:prSet presAssocID="{5600B184-6ADA-4139-9F22-C318FD902764}" presName="Childtext1" presStyleLbl="revTx" presStyleIdx="2" presStyleCnt="3" custScaleX="106041" custScaleY="125821" custLinFactX="-100000" custLinFactY="-50097" custLinFactNeighborX="-13744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0C445-8388-40DE-A9BA-A42AB6E2BA82}" type="pres">
      <dgm:prSet presAssocID="{5600B184-6ADA-4139-9F22-C318FD902764}" presName="BalanceSpacing" presStyleCnt="0"/>
      <dgm:spPr/>
    </dgm:pt>
    <dgm:pt modelId="{E9B75C9C-A0B4-44E6-9462-1FDA830FEB9C}" type="pres">
      <dgm:prSet presAssocID="{5600B184-6ADA-4139-9F22-C318FD902764}" presName="BalanceSpacing1" presStyleCnt="0"/>
      <dgm:spPr/>
    </dgm:pt>
    <dgm:pt modelId="{045594C7-5A9B-4E1C-BD3E-FF5D953C2679}" type="pres">
      <dgm:prSet presAssocID="{4866BB37-397B-4A99-8B63-48F1727B1096}" presName="Accent1Text" presStyleLbl="node1" presStyleIdx="5" presStyleCnt="6" custScaleX="118111" custLinFactNeighborX="-10426" custLinFactNeighborY="68"/>
      <dgm:spPr/>
      <dgm:t>
        <a:bodyPr/>
        <a:lstStyle/>
        <a:p>
          <a:endParaRPr lang="ru-RU"/>
        </a:p>
      </dgm:t>
    </dgm:pt>
  </dgm:ptLst>
  <dgm:cxnLst>
    <dgm:cxn modelId="{6D4308B6-F702-47EC-AF24-4A5215D75929}" type="presOf" srcId="{BA5D656B-2576-426B-B4D9-B6C9ED8D1011}" destId="{C26A027D-382A-4EFA-B489-AC3A503A6C66}" srcOrd="0" destOrd="0" presId="urn:microsoft.com/office/officeart/2008/layout/AlternatingHexagons"/>
    <dgm:cxn modelId="{E40D6EC6-92CC-4489-8305-BF41E2D959EB}" type="presOf" srcId="{F25D9913-F3B8-4504-9EDC-DCF5CE077A5A}" destId="{51C578D2-64B3-4BC6-9A8E-6F52D9A1629D}" srcOrd="0" destOrd="0" presId="urn:microsoft.com/office/officeart/2008/layout/AlternatingHexagons"/>
    <dgm:cxn modelId="{17925264-063D-41D1-9C5A-1297ABCC7827}" srcId="{F25D9913-F3B8-4504-9EDC-DCF5CE077A5A}" destId="{5600B184-6ADA-4139-9F22-C318FD902764}" srcOrd="2" destOrd="0" parTransId="{E53682FF-A7E4-490C-9A0E-E99FD2D602AE}" sibTransId="{4866BB37-397B-4A99-8B63-48F1727B1096}"/>
    <dgm:cxn modelId="{B01262FB-E8C2-4F6F-BB3B-46DC96F46DF9}" type="presOf" srcId="{4866BB37-397B-4A99-8B63-48F1727B1096}" destId="{045594C7-5A9B-4E1C-BD3E-FF5D953C2679}" srcOrd="0" destOrd="0" presId="urn:microsoft.com/office/officeart/2008/layout/AlternatingHexagons"/>
    <dgm:cxn modelId="{7271C3A2-4DD9-47FC-B64A-D78F719E99EB}" type="presOf" srcId="{66F825BC-8D6D-4714-BDBA-EA6AF0E20ADB}" destId="{472612D8-E045-43F2-B748-A03E5CC23A7F}" srcOrd="0" destOrd="0" presId="urn:microsoft.com/office/officeart/2008/layout/AlternatingHexagons"/>
    <dgm:cxn modelId="{DE524AF7-1220-4C2D-B4D1-1F56792D4584}" type="presOf" srcId="{CEA5296D-3F53-412C-ADF8-88CA1F451041}" destId="{051521FF-66E1-4262-8644-E9536B6B3030}" srcOrd="0" destOrd="0" presId="urn:microsoft.com/office/officeart/2008/layout/AlternatingHexagons"/>
    <dgm:cxn modelId="{74BE4398-573D-49AC-B4CF-4A895E082367}" type="presOf" srcId="{5600B184-6ADA-4139-9F22-C318FD902764}" destId="{0E225CEB-F594-4CB3-BB26-2F812CFE3F5D}" srcOrd="0" destOrd="0" presId="urn:microsoft.com/office/officeart/2008/layout/AlternatingHexagons"/>
    <dgm:cxn modelId="{6115FF3D-0613-4EDB-8192-DD4163F038ED}" srcId="{5600B184-6ADA-4139-9F22-C318FD902764}" destId="{54C04216-5D8B-4337-8FE0-F65D90FD41B4}" srcOrd="0" destOrd="0" parTransId="{16D5BDE6-5616-4995-AFC2-ECB330CC926E}" sibTransId="{D8BABEF8-9D06-4740-A8DA-8E4BB638E552}"/>
    <dgm:cxn modelId="{7EA3431C-AC30-43A7-9896-267F4EC29641}" type="presOf" srcId="{DCE8270E-99AB-4D62-A7D3-8B727B3F2201}" destId="{AD2B16D4-7644-4ECC-ACEC-5BA68100C24D}" srcOrd="0" destOrd="0" presId="urn:microsoft.com/office/officeart/2008/layout/AlternatingHexagons"/>
    <dgm:cxn modelId="{B2256871-EDFE-4AD1-A3DB-8D1070EF1F1C}" srcId="{F25D9913-F3B8-4504-9EDC-DCF5CE077A5A}" destId="{66F825BC-8D6D-4714-BDBA-EA6AF0E20ADB}" srcOrd="0" destOrd="0" parTransId="{04A1291E-20C2-40D4-A2A3-8E5E1C014F37}" sibTransId="{CEA5296D-3F53-412C-ADF8-88CA1F451041}"/>
    <dgm:cxn modelId="{95ED3479-9E4B-456E-B96F-4AAFCD2A3E66}" srcId="{F25D9913-F3B8-4504-9EDC-DCF5CE077A5A}" destId="{DCE8270E-99AB-4D62-A7D3-8B727B3F2201}" srcOrd="1" destOrd="0" parTransId="{EA422345-78A7-471E-AD11-1D098285EB97}" sibTransId="{BA5D656B-2576-426B-B4D9-B6C9ED8D1011}"/>
    <dgm:cxn modelId="{697D5911-29FD-467B-90C3-54952BC64F8C}" type="presOf" srcId="{54C04216-5D8B-4337-8FE0-F65D90FD41B4}" destId="{477BA27F-5100-4325-BB76-34C735CA1C23}" srcOrd="0" destOrd="0" presId="urn:microsoft.com/office/officeart/2008/layout/AlternatingHexagons"/>
    <dgm:cxn modelId="{3D6DAC58-41D7-4470-8DDE-268845357CD5}" type="presParOf" srcId="{51C578D2-64B3-4BC6-9A8E-6F52D9A1629D}" destId="{34E857AA-EF78-4293-B7E0-FE16C8D66F9A}" srcOrd="0" destOrd="0" presId="urn:microsoft.com/office/officeart/2008/layout/AlternatingHexagons"/>
    <dgm:cxn modelId="{767E2FDD-9934-42D8-9337-C0960679461B}" type="presParOf" srcId="{34E857AA-EF78-4293-B7E0-FE16C8D66F9A}" destId="{472612D8-E045-43F2-B748-A03E5CC23A7F}" srcOrd="0" destOrd="0" presId="urn:microsoft.com/office/officeart/2008/layout/AlternatingHexagons"/>
    <dgm:cxn modelId="{DB27EF9B-F0D6-4D57-9A6B-8F22E5101043}" type="presParOf" srcId="{34E857AA-EF78-4293-B7E0-FE16C8D66F9A}" destId="{F7EF0659-67DF-4E32-A0DF-B74B51350D22}" srcOrd="1" destOrd="0" presId="urn:microsoft.com/office/officeart/2008/layout/AlternatingHexagons"/>
    <dgm:cxn modelId="{32652000-1539-48A2-8D9A-8609560B2117}" type="presParOf" srcId="{34E857AA-EF78-4293-B7E0-FE16C8D66F9A}" destId="{269B82B3-C935-493F-8FEB-39E114C4B289}" srcOrd="2" destOrd="0" presId="urn:microsoft.com/office/officeart/2008/layout/AlternatingHexagons"/>
    <dgm:cxn modelId="{D3001F97-BFD2-41BB-A182-7772F01E61A8}" type="presParOf" srcId="{34E857AA-EF78-4293-B7E0-FE16C8D66F9A}" destId="{729739B4-EDF7-4528-85A4-01A2717E19A8}" srcOrd="3" destOrd="0" presId="urn:microsoft.com/office/officeart/2008/layout/AlternatingHexagons"/>
    <dgm:cxn modelId="{8338CD73-B004-4BC2-89CE-E79D0EED2D22}" type="presParOf" srcId="{34E857AA-EF78-4293-B7E0-FE16C8D66F9A}" destId="{051521FF-66E1-4262-8644-E9536B6B3030}" srcOrd="4" destOrd="0" presId="urn:microsoft.com/office/officeart/2008/layout/AlternatingHexagons"/>
    <dgm:cxn modelId="{E4C3A77E-CBBC-41E6-8698-3E5CE3616B34}" type="presParOf" srcId="{51C578D2-64B3-4BC6-9A8E-6F52D9A1629D}" destId="{F214595C-D9F6-46D8-90C8-962679DE43FE}" srcOrd="1" destOrd="0" presId="urn:microsoft.com/office/officeart/2008/layout/AlternatingHexagons"/>
    <dgm:cxn modelId="{624B7104-A3A2-47E4-BDB0-8B7E28C3570B}" type="presParOf" srcId="{51C578D2-64B3-4BC6-9A8E-6F52D9A1629D}" destId="{9C4878EC-A4BC-42D8-A4C9-BD0DEDAA4E8C}" srcOrd="2" destOrd="0" presId="urn:microsoft.com/office/officeart/2008/layout/AlternatingHexagons"/>
    <dgm:cxn modelId="{6FB64426-87DF-4B85-9FCD-4FB8250B5D9A}" type="presParOf" srcId="{9C4878EC-A4BC-42D8-A4C9-BD0DEDAA4E8C}" destId="{AD2B16D4-7644-4ECC-ACEC-5BA68100C24D}" srcOrd="0" destOrd="0" presId="urn:microsoft.com/office/officeart/2008/layout/AlternatingHexagons"/>
    <dgm:cxn modelId="{CB74D959-25E7-4E27-98B2-F4397AC3D6BF}" type="presParOf" srcId="{9C4878EC-A4BC-42D8-A4C9-BD0DEDAA4E8C}" destId="{08868FCE-1041-4290-90A7-1AE5DFD6FEF7}" srcOrd="1" destOrd="0" presId="urn:microsoft.com/office/officeart/2008/layout/AlternatingHexagons"/>
    <dgm:cxn modelId="{D4E83B8F-A070-4D1C-8CB4-596A0181A8F5}" type="presParOf" srcId="{9C4878EC-A4BC-42D8-A4C9-BD0DEDAA4E8C}" destId="{2FAA84D4-568E-434B-A948-F74EDBB87715}" srcOrd="2" destOrd="0" presId="urn:microsoft.com/office/officeart/2008/layout/AlternatingHexagons"/>
    <dgm:cxn modelId="{BF699F66-533C-455F-A8BB-73021A41B14E}" type="presParOf" srcId="{9C4878EC-A4BC-42D8-A4C9-BD0DEDAA4E8C}" destId="{9F0CED47-800B-40DD-AF60-B53337C014E2}" srcOrd="3" destOrd="0" presId="urn:microsoft.com/office/officeart/2008/layout/AlternatingHexagons"/>
    <dgm:cxn modelId="{577052F6-0B2C-4E69-9AB5-6EE04958ED4D}" type="presParOf" srcId="{9C4878EC-A4BC-42D8-A4C9-BD0DEDAA4E8C}" destId="{C26A027D-382A-4EFA-B489-AC3A503A6C66}" srcOrd="4" destOrd="0" presId="urn:microsoft.com/office/officeart/2008/layout/AlternatingHexagons"/>
    <dgm:cxn modelId="{16412DC0-6F41-4D47-BEF6-48B2D6A20A34}" type="presParOf" srcId="{51C578D2-64B3-4BC6-9A8E-6F52D9A1629D}" destId="{BB3BC47C-A93C-41B1-8085-658B7FE9DEF3}" srcOrd="3" destOrd="0" presId="urn:microsoft.com/office/officeart/2008/layout/AlternatingHexagons"/>
    <dgm:cxn modelId="{7570924B-C95B-4D79-8496-540F5016AE4E}" type="presParOf" srcId="{51C578D2-64B3-4BC6-9A8E-6F52D9A1629D}" destId="{E53A1315-CA70-421A-BF27-9162795F416C}" srcOrd="4" destOrd="0" presId="urn:microsoft.com/office/officeart/2008/layout/AlternatingHexagons"/>
    <dgm:cxn modelId="{876F0CF7-2163-4E83-B22E-37D321784CE2}" type="presParOf" srcId="{E53A1315-CA70-421A-BF27-9162795F416C}" destId="{0E225CEB-F594-4CB3-BB26-2F812CFE3F5D}" srcOrd="0" destOrd="0" presId="urn:microsoft.com/office/officeart/2008/layout/AlternatingHexagons"/>
    <dgm:cxn modelId="{75430C67-1A41-48DF-93F4-1C25C5A7FCB7}" type="presParOf" srcId="{E53A1315-CA70-421A-BF27-9162795F416C}" destId="{477BA27F-5100-4325-BB76-34C735CA1C23}" srcOrd="1" destOrd="0" presId="urn:microsoft.com/office/officeart/2008/layout/AlternatingHexagons"/>
    <dgm:cxn modelId="{2DB7235D-3855-464E-9007-801265A81CFE}" type="presParOf" srcId="{E53A1315-CA70-421A-BF27-9162795F416C}" destId="{5330C445-8388-40DE-A9BA-A42AB6E2BA82}" srcOrd="2" destOrd="0" presId="urn:microsoft.com/office/officeart/2008/layout/AlternatingHexagons"/>
    <dgm:cxn modelId="{1FD7097B-B553-4947-8B95-D61BE9F4E4EF}" type="presParOf" srcId="{E53A1315-CA70-421A-BF27-9162795F416C}" destId="{E9B75C9C-A0B4-44E6-9462-1FDA830FEB9C}" srcOrd="3" destOrd="0" presId="urn:microsoft.com/office/officeart/2008/layout/AlternatingHexagons"/>
    <dgm:cxn modelId="{2CA48991-9A8A-4EBD-8635-E20C6C81BB91}" type="presParOf" srcId="{E53A1315-CA70-421A-BF27-9162795F416C}" destId="{045594C7-5A9B-4E1C-BD3E-FF5D953C267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998EA8-1131-404D-B74E-85B8FB63ABAC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30FFED-A438-416D-8266-EBA0C60C4741}">
      <dgm:prSet phldrT="[Текст]" custT="1"/>
      <dgm:spPr/>
      <dgm:t>
        <a:bodyPr/>
        <a:lstStyle/>
        <a:p>
          <a:r>
            <a:rPr lang="ru-RU" sz="1600"/>
            <a:t>Виды болезней опорно-двигательного аппарата</a:t>
          </a:r>
        </a:p>
      </dgm:t>
    </dgm:pt>
    <dgm:pt modelId="{19959187-639E-4A0D-8036-EF2C72E2DF22}" type="parTrans" cxnId="{FF98E658-77B7-4C13-A686-4F1D7560E212}">
      <dgm:prSet/>
      <dgm:spPr/>
      <dgm:t>
        <a:bodyPr/>
        <a:lstStyle/>
        <a:p>
          <a:endParaRPr lang="ru-RU"/>
        </a:p>
      </dgm:t>
    </dgm:pt>
    <dgm:pt modelId="{F020FE8C-316B-4259-904B-CC60D6397764}" type="sibTrans" cxnId="{FF98E658-77B7-4C13-A686-4F1D7560E212}">
      <dgm:prSet/>
      <dgm:spPr/>
      <dgm:t>
        <a:bodyPr/>
        <a:lstStyle/>
        <a:p>
          <a:endParaRPr lang="ru-RU"/>
        </a:p>
      </dgm:t>
    </dgm:pt>
    <dgm:pt modelId="{83E4CA9A-E14C-45E0-A84D-573DFF97AADE}" type="asst">
      <dgm:prSet phldrT="[Текст]" custT="1"/>
      <dgm:spPr/>
      <dgm:t>
        <a:bodyPr/>
        <a:lstStyle/>
        <a:p>
          <a:r>
            <a:rPr lang="ru-RU" sz="1200"/>
            <a:t>Сколиоз и кифоз</a:t>
          </a:r>
        </a:p>
      </dgm:t>
    </dgm:pt>
    <dgm:pt modelId="{E2D00775-E216-4977-8374-77825A34EBA9}" type="parTrans" cxnId="{1869BEFB-9467-4264-B43B-A6D9B0FECFC4}">
      <dgm:prSet/>
      <dgm:spPr/>
      <dgm:t>
        <a:bodyPr/>
        <a:lstStyle/>
        <a:p>
          <a:endParaRPr lang="ru-RU"/>
        </a:p>
      </dgm:t>
    </dgm:pt>
    <dgm:pt modelId="{6C0DF880-B865-4E38-A6BA-BC96040CFC80}" type="sibTrans" cxnId="{1869BEFB-9467-4264-B43B-A6D9B0FECFC4}">
      <dgm:prSet/>
      <dgm:spPr/>
      <dgm:t>
        <a:bodyPr/>
        <a:lstStyle/>
        <a:p>
          <a:endParaRPr lang="ru-RU"/>
        </a:p>
      </dgm:t>
    </dgm:pt>
    <dgm:pt modelId="{AE8BE781-37AC-429E-B3A8-1EEDE2E39930}">
      <dgm:prSet phldrT="[Текст]" custT="1"/>
      <dgm:spPr/>
      <dgm:t>
        <a:bodyPr/>
        <a:lstStyle/>
        <a:p>
          <a:r>
            <a:rPr lang="ru-RU" sz="1200" dirty="0" err="1"/>
            <a:t>Протрузия</a:t>
          </a:r>
          <a:r>
            <a:rPr lang="ru-RU" sz="1200" dirty="0"/>
            <a:t> и грыжа межпозвоночного диска</a:t>
          </a:r>
        </a:p>
      </dgm:t>
    </dgm:pt>
    <dgm:pt modelId="{4108A4B2-A200-4078-9463-3F9D7805E73C}" type="parTrans" cxnId="{EBE873B6-F93D-4792-80C0-2826C2504006}">
      <dgm:prSet/>
      <dgm:spPr/>
      <dgm:t>
        <a:bodyPr/>
        <a:lstStyle/>
        <a:p>
          <a:endParaRPr lang="ru-RU"/>
        </a:p>
      </dgm:t>
    </dgm:pt>
    <dgm:pt modelId="{54E1EF5E-06A9-4139-A778-5F3D3B2A29B1}" type="sibTrans" cxnId="{EBE873B6-F93D-4792-80C0-2826C2504006}">
      <dgm:prSet/>
      <dgm:spPr/>
      <dgm:t>
        <a:bodyPr/>
        <a:lstStyle/>
        <a:p>
          <a:endParaRPr lang="ru-RU"/>
        </a:p>
      </dgm:t>
    </dgm:pt>
    <dgm:pt modelId="{7B70B0A8-6899-463E-B546-9BADAFEF95FC}">
      <dgm:prSet phldrT="[Текст]" custT="1"/>
      <dgm:spPr/>
      <dgm:t>
        <a:bodyPr/>
        <a:lstStyle/>
        <a:p>
          <a:r>
            <a:rPr lang="ru-RU" sz="1200"/>
            <a:t>Спондилез</a:t>
          </a:r>
        </a:p>
      </dgm:t>
    </dgm:pt>
    <dgm:pt modelId="{F2B14EBC-4047-4381-A411-F41C3CC584AD}" type="parTrans" cxnId="{3DAFBB70-84D3-4D06-8F79-C5A9A6A86F34}">
      <dgm:prSet/>
      <dgm:spPr/>
      <dgm:t>
        <a:bodyPr/>
        <a:lstStyle/>
        <a:p>
          <a:endParaRPr lang="ru-RU"/>
        </a:p>
      </dgm:t>
    </dgm:pt>
    <dgm:pt modelId="{3C1AC799-A461-4EC4-A4BA-1E35C6E6F2C0}" type="sibTrans" cxnId="{3DAFBB70-84D3-4D06-8F79-C5A9A6A86F34}">
      <dgm:prSet/>
      <dgm:spPr/>
      <dgm:t>
        <a:bodyPr/>
        <a:lstStyle/>
        <a:p>
          <a:endParaRPr lang="ru-RU"/>
        </a:p>
      </dgm:t>
    </dgm:pt>
    <dgm:pt modelId="{EE9EFBBA-D6F0-409D-BE7E-0337172D04B0}">
      <dgm:prSet phldrT="[Текст]" custT="1"/>
      <dgm:spPr/>
      <dgm:t>
        <a:bodyPr/>
        <a:lstStyle/>
        <a:p>
          <a:r>
            <a:rPr lang="ru-RU" sz="1200"/>
            <a:t>Настабильность позвонков</a:t>
          </a:r>
        </a:p>
      </dgm:t>
    </dgm:pt>
    <dgm:pt modelId="{50F6231B-B923-4627-A3B4-12090F06A450}" type="parTrans" cxnId="{70679ED1-0AD0-4BE0-89CC-7B3E720BB9E0}">
      <dgm:prSet/>
      <dgm:spPr/>
      <dgm:t>
        <a:bodyPr/>
        <a:lstStyle/>
        <a:p>
          <a:endParaRPr lang="ru-RU"/>
        </a:p>
      </dgm:t>
    </dgm:pt>
    <dgm:pt modelId="{DEEEA198-5274-4A54-9158-19CA64702739}" type="sibTrans" cxnId="{70679ED1-0AD0-4BE0-89CC-7B3E720BB9E0}">
      <dgm:prSet/>
      <dgm:spPr/>
      <dgm:t>
        <a:bodyPr/>
        <a:lstStyle/>
        <a:p>
          <a:endParaRPr lang="ru-RU"/>
        </a:p>
      </dgm:t>
    </dgm:pt>
    <dgm:pt modelId="{DD0C12EC-0B1B-47F9-A502-6C681EC9BF8C}">
      <dgm:prSet phldrT="[Текст]" custT="1"/>
      <dgm:spPr/>
      <dgm:t>
        <a:bodyPr/>
        <a:lstStyle/>
        <a:p>
          <a:r>
            <a:rPr lang="ru-RU" sz="1200"/>
            <a:t>Травмы и переломы позвонков</a:t>
          </a:r>
        </a:p>
      </dgm:t>
    </dgm:pt>
    <dgm:pt modelId="{46BAFCF5-4C32-49E4-A91F-4C1C151B3B29}" type="parTrans" cxnId="{DA8F0466-7CE1-434C-B3C5-1DBF7A7EDF1E}">
      <dgm:prSet/>
      <dgm:spPr/>
      <dgm:t>
        <a:bodyPr/>
        <a:lstStyle/>
        <a:p>
          <a:endParaRPr lang="ru-RU"/>
        </a:p>
      </dgm:t>
    </dgm:pt>
    <dgm:pt modelId="{EED7AF1B-81A5-44F4-ABBB-0F70F4086738}" type="sibTrans" cxnId="{DA8F0466-7CE1-434C-B3C5-1DBF7A7EDF1E}">
      <dgm:prSet/>
      <dgm:spPr/>
      <dgm:t>
        <a:bodyPr/>
        <a:lstStyle/>
        <a:p>
          <a:endParaRPr lang="ru-RU"/>
        </a:p>
      </dgm:t>
    </dgm:pt>
    <dgm:pt modelId="{9BF6591C-8021-46FF-A232-418CCE7AEE54}">
      <dgm:prSet phldrT="[Текст]" custT="1"/>
      <dgm:spPr/>
      <dgm:t>
        <a:bodyPr/>
        <a:lstStyle/>
        <a:p>
          <a:r>
            <a:rPr lang="ru-RU" sz="1200"/>
            <a:t>Опухоли</a:t>
          </a:r>
        </a:p>
      </dgm:t>
    </dgm:pt>
    <dgm:pt modelId="{494EBADA-76D0-499F-B3D4-C307C714C5EB}" type="parTrans" cxnId="{724495B3-FCAD-41F5-B547-66107DC379F1}">
      <dgm:prSet/>
      <dgm:spPr/>
      <dgm:t>
        <a:bodyPr/>
        <a:lstStyle/>
        <a:p>
          <a:endParaRPr lang="ru-RU"/>
        </a:p>
      </dgm:t>
    </dgm:pt>
    <dgm:pt modelId="{6A40AB07-8DCD-40D2-9D17-4679B3141047}" type="sibTrans" cxnId="{724495B3-FCAD-41F5-B547-66107DC379F1}">
      <dgm:prSet/>
      <dgm:spPr/>
      <dgm:t>
        <a:bodyPr/>
        <a:lstStyle/>
        <a:p>
          <a:endParaRPr lang="ru-RU"/>
        </a:p>
      </dgm:t>
    </dgm:pt>
    <dgm:pt modelId="{D4B5C7E9-AB86-4D0C-97D4-928ECCA4AA64}">
      <dgm:prSet phldrT="[Текст]" custT="1"/>
      <dgm:spPr/>
      <dgm:t>
        <a:bodyPr/>
        <a:lstStyle/>
        <a:p>
          <a:r>
            <a:rPr lang="ru-RU" sz="1200"/>
            <a:t>Миелопатия</a:t>
          </a:r>
        </a:p>
      </dgm:t>
    </dgm:pt>
    <dgm:pt modelId="{1DC4D595-EFF9-4E4C-B14C-F8D7E3C7499D}" type="parTrans" cxnId="{342D708C-ACBD-4E59-BAEE-6EF1CC6ED47D}">
      <dgm:prSet/>
      <dgm:spPr/>
      <dgm:t>
        <a:bodyPr/>
        <a:lstStyle/>
        <a:p>
          <a:endParaRPr lang="ru-RU"/>
        </a:p>
      </dgm:t>
    </dgm:pt>
    <dgm:pt modelId="{5F5798F3-AC3A-46D7-AF0A-CC922CFA5F40}" type="sibTrans" cxnId="{342D708C-ACBD-4E59-BAEE-6EF1CC6ED47D}">
      <dgm:prSet/>
      <dgm:spPr/>
      <dgm:t>
        <a:bodyPr/>
        <a:lstStyle/>
        <a:p>
          <a:endParaRPr lang="ru-RU"/>
        </a:p>
      </dgm:t>
    </dgm:pt>
    <dgm:pt modelId="{0132FD00-CB0F-42DE-BC41-A2533235000F}">
      <dgm:prSet phldrT="[Текст]" custT="1"/>
      <dgm:spPr/>
      <dgm:t>
        <a:bodyPr/>
        <a:lstStyle/>
        <a:p>
          <a:r>
            <a:rPr lang="ru-RU" sz="1200"/>
            <a:t>Демиелинизирующие заболевания</a:t>
          </a:r>
        </a:p>
      </dgm:t>
    </dgm:pt>
    <dgm:pt modelId="{CD71D914-866B-491E-B743-C898ED8E0D18}" type="parTrans" cxnId="{AEF7221A-3002-46A0-AB22-B0BFABBD51B9}">
      <dgm:prSet/>
      <dgm:spPr/>
      <dgm:t>
        <a:bodyPr/>
        <a:lstStyle/>
        <a:p>
          <a:endParaRPr lang="ru-RU"/>
        </a:p>
      </dgm:t>
    </dgm:pt>
    <dgm:pt modelId="{636CA6ED-895B-4FF5-9597-C3A338A5110B}" type="sibTrans" cxnId="{AEF7221A-3002-46A0-AB22-B0BFABBD51B9}">
      <dgm:prSet/>
      <dgm:spPr/>
      <dgm:t>
        <a:bodyPr/>
        <a:lstStyle/>
        <a:p>
          <a:endParaRPr lang="ru-RU"/>
        </a:p>
      </dgm:t>
    </dgm:pt>
    <dgm:pt modelId="{EA196336-A6C2-47EB-920F-383BBF70B098}">
      <dgm:prSet phldrT="[Текст]" custT="1"/>
      <dgm:spPr/>
      <dgm:t>
        <a:bodyPr/>
        <a:lstStyle/>
        <a:p>
          <a:r>
            <a:rPr lang="ru-RU" sz="1200"/>
            <a:t>Пороки развития спинного мозга</a:t>
          </a:r>
        </a:p>
      </dgm:t>
    </dgm:pt>
    <dgm:pt modelId="{E54D8EDB-529F-4812-A49A-E6EC959F74AB}" type="parTrans" cxnId="{64F7A3A7-AD99-4A04-A58D-DC0787CE1373}">
      <dgm:prSet/>
      <dgm:spPr/>
      <dgm:t>
        <a:bodyPr/>
        <a:lstStyle/>
        <a:p>
          <a:endParaRPr lang="ru-RU"/>
        </a:p>
      </dgm:t>
    </dgm:pt>
    <dgm:pt modelId="{37C18DDE-BBA8-4817-B9AB-53257D5C6ABD}" type="sibTrans" cxnId="{64F7A3A7-AD99-4A04-A58D-DC0787CE1373}">
      <dgm:prSet/>
      <dgm:spPr/>
      <dgm:t>
        <a:bodyPr/>
        <a:lstStyle/>
        <a:p>
          <a:endParaRPr lang="ru-RU"/>
        </a:p>
      </dgm:t>
    </dgm:pt>
    <dgm:pt modelId="{F8F401D1-9AD3-4973-B711-C50EDE86A17F}" type="pres">
      <dgm:prSet presAssocID="{DE998EA8-1131-404D-B74E-85B8FB63ABA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C1190E-9C48-49F8-81A6-150D054DB775}" type="pres">
      <dgm:prSet presAssocID="{F830FFED-A438-416D-8266-EBA0C60C4741}" presName="root1" presStyleCnt="0"/>
      <dgm:spPr/>
    </dgm:pt>
    <dgm:pt modelId="{92BD90AA-1CD4-40D7-A807-407C6EB1E83A}" type="pres">
      <dgm:prSet presAssocID="{F830FFED-A438-416D-8266-EBA0C60C474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C4CCAD-2BFE-4967-ADA3-78F620CB60EC}" type="pres">
      <dgm:prSet presAssocID="{F830FFED-A438-416D-8266-EBA0C60C4741}" presName="level2hierChild" presStyleCnt="0"/>
      <dgm:spPr/>
    </dgm:pt>
    <dgm:pt modelId="{05728AAD-16B0-4DE7-BCA7-E98CB917405B}" type="pres">
      <dgm:prSet presAssocID="{E2D00775-E216-4977-8374-77825A34EBA9}" presName="conn2-1" presStyleLbl="parChTrans1D2" presStyleIdx="0" presStyleCnt="9"/>
      <dgm:spPr/>
      <dgm:t>
        <a:bodyPr/>
        <a:lstStyle/>
        <a:p>
          <a:endParaRPr lang="ru-RU"/>
        </a:p>
      </dgm:t>
    </dgm:pt>
    <dgm:pt modelId="{548B2AC2-1D86-43F4-A192-1EDD8D267FEB}" type="pres">
      <dgm:prSet presAssocID="{E2D00775-E216-4977-8374-77825A34EBA9}" presName="connTx" presStyleLbl="parChTrans1D2" presStyleIdx="0" presStyleCnt="9"/>
      <dgm:spPr/>
      <dgm:t>
        <a:bodyPr/>
        <a:lstStyle/>
        <a:p>
          <a:endParaRPr lang="ru-RU"/>
        </a:p>
      </dgm:t>
    </dgm:pt>
    <dgm:pt modelId="{C439E034-7580-4309-9246-6FDBD1CD8640}" type="pres">
      <dgm:prSet presAssocID="{83E4CA9A-E14C-45E0-A84D-573DFF97AADE}" presName="root2" presStyleCnt="0"/>
      <dgm:spPr/>
    </dgm:pt>
    <dgm:pt modelId="{E79CF6D9-15DD-4DEC-8F94-1210BBD43463}" type="pres">
      <dgm:prSet presAssocID="{83E4CA9A-E14C-45E0-A84D-573DFF97AADE}" presName="LevelTwoTextNode" presStyleLbl="asst1" presStyleIdx="0" presStyleCnt="1" custScaleX="102167" custScaleY="23120" custLinFactNeighborX="-5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47E930-F5E5-4200-B4A0-99045BE15651}" type="pres">
      <dgm:prSet presAssocID="{83E4CA9A-E14C-45E0-A84D-573DFF97AADE}" presName="level3hierChild" presStyleCnt="0"/>
      <dgm:spPr/>
    </dgm:pt>
    <dgm:pt modelId="{FF8A60F4-64F8-4EA2-9E00-EEA8E9520A33}" type="pres">
      <dgm:prSet presAssocID="{4108A4B2-A200-4078-9463-3F9D7805E73C}" presName="conn2-1" presStyleLbl="parChTrans1D2" presStyleIdx="1" presStyleCnt="9"/>
      <dgm:spPr/>
      <dgm:t>
        <a:bodyPr/>
        <a:lstStyle/>
        <a:p>
          <a:endParaRPr lang="ru-RU"/>
        </a:p>
      </dgm:t>
    </dgm:pt>
    <dgm:pt modelId="{419298C1-EE60-4837-AEE6-36D2EC433CB2}" type="pres">
      <dgm:prSet presAssocID="{4108A4B2-A200-4078-9463-3F9D7805E73C}" presName="connTx" presStyleLbl="parChTrans1D2" presStyleIdx="1" presStyleCnt="9"/>
      <dgm:spPr/>
      <dgm:t>
        <a:bodyPr/>
        <a:lstStyle/>
        <a:p>
          <a:endParaRPr lang="ru-RU"/>
        </a:p>
      </dgm:t>
    </dgm:pt>
    <dgm:pt modelId="{B6E212C0-3336-459E-B764-D44C4E2A6002}" type="pres">
      <dgm:prSet presAssocID="{AE8BE781-37AC-429E-B3A8-1EEDE2E39930}" presName="root2" presStyleCnt="0"/>
      <dgm:spPr/>
    </dgm:pt>
    <dgm:pt modelId="{849A3F40-E20E-4A06-ACAE-D80552B3D87A}" type="pres">
      <dgm:prSet presAssocID="{AE8BE781-37AC-429E-B3A8-1EEDE2E39930}" presName="LevelTwoTextNode" presStyleLbl="node2" presStyleIdx="0" presStyleCnt="8" custScaleX="100908" custScaleY="494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756F15-B00F-47E0-AC57-A64D7B9C579F}" type="pres">
      <dgm:prSet presAssocID="{AE8BE781-37AC-429E-B3A8-1EEDE2E39930}" presName="level3hierChild" presStyleCnt="0"/>
      <dgm:spPr/>
    </dgm:pt>
    <dgm:pt modelId="{36C0E85C-1645-403B-9995-D19C1E0C92D1}" type="pres">
      <dgm:prSet presAssocID="{F2B14EBC-4047-4381-A411-F41C3CC584AD}" presName="conn2-1" presStyleLbl="parChTrans1D2" presStyleIdx="2" presStyleCnt="9"/>
      <dgm:spPr/>
      <dgm:t>
        <a:bodyPr/>
        <a:lstStyle/>
        <a:p>
          <a:endParaRPr lang="ru-RU"/>
        </a:p>
      </dgm:t>
    </dgm:pt>
    <dgm:pt modelId="{35CB1EA6-77D6-491A-8E69-FBEA4292E361}" type="pres">
      <dgm:prSet presAssocID="{F2B14EBC-4047-4381-A411-F41C3CC584AD}" presName="connTx" presStyleLbl="parChTrans1D2" presStyleIdx="2" presStyleCnt="9"/>
      <dgm:spPr/>
      <dgm:t>
        <a:bodyPr/>
        <a:lstStyle/>
        <a:p>
          <a:endParaRPr lang="ru-RU"/>
        </a:p>
      </dgm:t>
    </dgm:pt>
    <dgm:pt modelId="{EDB08A0D-EF2D-498C-A375-D4742BEDF548}" type="pres">
      <dgm:prSet presAssocID="{7B70B0A8-6899-463E-B546-9BADAFEF95FC}" presName="root2" presStyleCnt="0"/>
      <dgm:spPr/>
    </dgm:pt>
    <dgm:pt modelId="{2B4C13B4-9EAB-4827-B866-713A397A6842}" type="pres">
      <dgm:prSet presAssocID="{7B70B0A8-6899-463E-B546-9BADAFEF95FC}" presName="LevelTwoTextNode" presStyleLbl="node2" presStyleIdx="1" presStyleCnt="8" custScaleX="102942" custScaleY="263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5CFF18-F8B8-46EB-ABD6-AB9EA8C7B3A6}" type="pres">
      <dgm:prSet presAssocID="{7B70B0A8-6899-463E-B546-9BADAFEF95FC}" presName="level3hierChild" presStyleCnt="0"/>
      <dgm:spPr/>
    </dgm:pt>
    <dgm:pt modelId="{2A18642B-55F9-4049-BA85-24D189B3489A}" type="pres">
      <dgm:prSet presAssocID="{50F6231B-B923-4627-A3B4-12090F06A450}" presName="conn2-1" presStyleLbl="parChTrans1D2" presStyleIdx="3" presStyleCnt="9"/>
      <dgm:spPr/>
      <dgm:t>
        <a:bodyPr/>
        <a:lstStyle/>
        <a:p>
          <a:endParaRPr lang="ru-RU"/>
        </a:p>
      </dgm:t>
    </dgm:pt>
    <dgm:pt modelId="{D67E6777-6894-4239-84DD-E96E8F8E5469}" type="pres">
      <dgm:prSet presAssocID="{50F6231B-B923-4627-A3B4-12090F06A450}" presName="connTx" presStyleLbl="parChTrans1D2" presStyleIdx="3" presStyleCnt="9"/>
      <dgm:spPr/>
      <dgm:t>
        <a:bodyPr/>
        <a:lstStyle/>
        <a:p>
          <a:endParaRPr lang="ru-RU"/>
        </a:p>
      </dgm:t>
    </dgm:pt>
    <dgm:pt modelId="{AF20AC67-BB69-46C5-AA52-9C8232B17677}" type="pres">
      <dgm:prSet presAssocID="{EE9EFBBA-D6F0-409D-BE7E-0337172D04B0}" presName="root2" presStyleCnt="0"/>
      <dgm:spPr/>
    </dgm:pt>
    <dgm:pt modelId="{66485E1E-15B1-41EC-A5C2-F8C5CF948DEC}" type="pres">
      <dgm:prSet presAssocID="{EE9EFBBA-D6F0-409D-BE7E-0337172D04B0}" presName="LevelTwoTextNode" presStyleLbl="node2" presStyleIdx="2" presStyleCnt="8" custScaleX="102711" custScaleY="293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E71D4F-4E05-4483-9E51-8007EC284274}" type="pres">
      <dgm:prSet presAssocID="{EE9EFBBA-D6F0-409D-BE7E-0337172D04B0}" presName="level3hierChild" presStyleCnt="0"/>
      <dgm:spPr/>
    </dgm:pt>
    <dgm:pt modelId="{B3503BCF-4E59-415A-A011-3E1C54BC94D3}" type="pres">
      <dgm:prSet presAssocID="{46BAFCF5-4C32-49E4-A91F-4C1C151B3B29}" presName="conn2-1" presStyleLbl="parChTrans1D2" presStyleIdx="4" presStyleCnt="9"/>
      <dgm:spPr/>
      <dgm:t>
        <a:bodyPr/>
        <a:lstStyle/>
        <a:p>
          <a:endParaRPr lang="ru-RU"/>
        </a:p>
      </dgm:t>
    </dgm:pt>
    <dgm:pt modelId="{9DC03A56-D1B0-4FDA-B931-2D7D9F2ACED0}" type="pres">
      <dgm:prSet presAssocID="{46BAFCF5-4C32-49E4-A91F-4C1C151B3B29}" presName="connTx" presStyleLbl="parChTrans1D2" presStyleIdx="4" presStyleCnt="9"/>
      <dgm:spPr/>
      <dgm:t>
        <a:bodyPr/>
        <a:lstStyle/>
        <a:p>
          <a:endParaRPr lang="ru-RU"/>
        </a:p>
      </dgm:t>
    </dgm:pt>
    <dgm:pt modelId="{841A01AA-A44C-4BE9-9DD6-D7FCB74F4786}" type="pres">
      <dgm:prSet presAssocID="{DD0C12EC-0B1B-47F9-A502-6C681EC9BF8C}" presName="root2" presStyleCnt="0"/>
      <dgm:spPr/>
    </dgm:pt>
    <dgm:pt modelId="{72EA681D-6DBD-4FE6-B6A6-63A0BC261686}" type="pres">
      <dgm:prSet presAssocID="{DD0C12EC-0B1B-47F9-A502-6C681EC9BF8C}" presName="LevelTwoTextNode" presStyleLbl="node2" presStyleIdx="3" presStyleCnt="8" custScaleX="101587" custScaleY="27949" custLinFactNeighborX="885" custLinFactNeighborY="-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FD59BD-6292-4003-A21A-4D9079EE7C96}" type="pres">
      <dgm:prSet presAssocID="{DD0C12EC-0B1B-47F9-A502-6C681EC9BF8C}" presName="level3hierChild" presStyleCnt="0"/>
      <dgm:spPr/>
    </dgm:pt>
    <dgm:pt modelId="{104A4E83-AEEA-4771-B2D9-5ED770880FA6}" type="pres">
      <dgm:prSet presAssocID="{494EBADA-76D0-499F-B3D4-C307C714C5EB}" presName="conn2-1" presStyleLbl="parChTrans1D2" presStyleIdx="5" presStyleCnt="9"/>
      <dgm:spPr/>
      <dgm:t>
        <a:bodyPr/>
        <a:lstStyle/>
        <a:p>
          <a:endParaRPr lang="ru-RU"/>
        </a:p>
      </dgm:t>
    </dgm:pt>
    <dgm:pt modelId="{B07F8E52-03C9-4274-AF7A-4B36E06862CB}" type="pres">
      <dgm:prSet presAssocID="{494EBADA-76D0-499F-B3D4-C307C714C5EB}" presName="connTx" presStyleLbl="parChTrans1D2" presStyleIdx="5" presStyleCnt="9"/>
      <dgm:spPr/>
      <dgm:t>
        <a:bodyPr/>
        <a:lstStyle/>
        <a:p>
          <a:endParaRPr lang="ru-RU"/>
        </a:p>
      </dgm:t>
    </dgm:pt>
    <dgm:pt modelId="{98A77D7F-EBCB-46A4-8B8A-1CB0E4311B97}" type="pres">
      <dgm:prSet presAssocID="{9BF6591C-8021-46FF-A232-418CCE7AEE54}" presName="root2" presStyleCnt="0"/>
      <dgm:spPr/>
    </dgm:pt>
    <dgm:pt modelId="{6C41F3A3-0A4B-4ECC-AE35-4839A31F8342}" type="pres">
      <dgm:prSet presAssocID="{9BF6591C-8021-46FF-A232-418CCE7AEE54}" presName="LevelTwoTextNode" presStyleLbl="node2" presStyleIdx="4" presStyleCnt="8" custScaleX="101383" custScaleY="24229" custLinFactNeighborX="885" custLinFactNeighborY="-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83C22B-74C2-4C83-9CC3-1E89CC755EAC}" type="pres">
      <dgm:prSet presAssocID="{9BF6591C-8021-46FF-A232-418CCE7AEE54}" presName="level3hierChild" presStyleCnt="0"/>
      <dgm:spPr/>
    </dgm:pt>
    <dgm:pt modelId="{6498EF5D-4299-45CF-8C43-2CF1E4CBA3C1}" type="pres">
      <dgm:prSet presAssocID="{1DC4D595-EFF9-4E4C-B14C-F8D7E3C7499D}" presName="conn2-1" presStyleLbl="parChTrans1D2" presStyleIdx="6" presStyleCnt="9"/>
      <dgm:spPr/>
      <dgm:t>
        <a:bodyPr/>
        <a:lstStyle/>
        <a:p>
          <a:endParaRPr lang="ru-RU"/>
        </a:p>
      </dgm:t>
    </dgm:pt>
    <dgm:pt modelId="{79460C7B-DC55-4A65-81D6-2380FDDF2825}" type="pres">
      <dgm:prSet presAssocID="{1DC4D595-EFF9-4E4C-B14C-F8D7E3C7499D}" presName="connTx" presStyleLbl="parChTrans1D2" presStyleIdx="6" presStyleCnt="9"/>
      <dgm:spPr/>
      <dgm:t>
        <a:bodyPr/>
        <a:lstStyle/>
        <a:p>
          <a:endParaRPr lang="ru-RU"/>
        </a:p>
      </dgm:t>
    </dgm:pt>
    <dgm:pt modelId="{E2A15BF5-4323-4CF9-8F47-1BA6BF8F734E}" type="pres">
      <dgm:prSet presAssocID="{D4B5C7E9-AB86-4D0C-97D4-928ECCA4AA64}" presName="root2" presStyleCnt="0"/>
      <dgm:spPr/>
    </dgm:pt>
    <dgm:pt modelId="{3AC522A9-7079-40B6-9741-DAD38071D7D7}" type="pres">
      <dgm:prSet presAssocID="{D4B5C7E9-AB86-4D0C-97D4-928ECCA4AA64}" presName="LevelTwoTextNode" presStyleLbl="node2" presStyleIdx="5" presStyleCnt="8" custScaleX="102241" custScaleY="256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5B086E-7C73-40E7-90A7-8609BE8882CA}" type="pres">
      <dgm:prSet presAssocID="{D4B5C7E9-AB86-4D0C-97D4-928ECCA4AA64}" presName="level3hierChild" presStyleCnt="0"/>
      <dgm:spPr/>
    </dgm:pt>
    <dgm:pt modelId="{DC5B0AB0-E084-42B8-AA24-5AD16AAFDC48}" type="pres">
      <dgm:prSet presAssocID="{CD71D914-866B-491E-B743-C898ED8E0D18}" presName="conn2-1" presStyleLbl="parChTrans1D2" presStyleIdx="7" presStyleCnt="9"/>
      <dgm:spPr/>
      <dgm:t>
        <a:bodyPr/>
        <a:lstStyle/>
        <a:p>
          <a:endParaRPr lang="ru-RU"/>
        </a:p>
      </dgm:t>
    </dgm:pt>
    <dgm:pt modelId="{81528D9A-B19E-4C12-B4BF-0FC80AB86A1D}" type="pres">
      <dgm:prSet presAssocID="{CD71D914-866B-491E-B743-C898ED8E0D18}" presName="connTx" presStyleLbl="parChTrans1D2" presStyleIdx="7" presStyleCnt="9"/>
      <dgm:spPr/>
      <dgm:t>
        <a:bodyPr/>
        <a:lstStyle/>
        <a:p>
          <a:endParaRPr lang="ru-RU"/>
        </a:p>
      </dgm:t>
    </dgm:pt>
    <dgm:pt modelId="{4A141EF4-7BA8-4966-A6B7-3CE951F0789F}" type="pres">
      <dgm:prSet presAssocID="{0132FD00-CB0F-42DE-BC41-A2533235000F}" presName="root2" presStyleCnt="0"/>
      <dgm:spPr/>
    </dgm:pt>
    <dgm:pt modelId="{F8D75EA4-894E-40AF-B8DE-8E4A666C2391}" type="pres">
      <dgm:prSet presAssocID="{0132FD00-CB0F-42DE-BC41-A2533235000F}" presName="LevelTwoTextNode" presStyleLbl="node2" presStyleIdx="6" presStyleCnt="8" custScaleX="101752" custScaleY="249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54A7D7-13FF-4D0B-AD72-D07BB96E388A}" type="pres">
      <dgm:prSet presAssocID="{0132FD00-CB0F-42DE-BC41-A2533235000F}" presName="level3hierChild" presStyleCnt="0"/>
      <dgm:spPr/>
    </dgm:pt>
    <dgm:pt modelId="{31460518-98EA-4089-A59A-22789CF92ECF}" type="pres">
      <dgm:prSet presAssocID="{E54D8EDB-529F-4812-A49A-E6EC959F74AB}" presName="conn2-1" presStyleLbl="parChTrans1D2" presStyleIdx="8" presStyleCnt="9"/>
      <dgm:spPr/>
      <dgm:t>
        <a:bodyPr/>
        <a:lstStyle/>
        <a:p>
          <a:endParaRPr lang="ru-RU"/>
        </a:p>
      </dgm:t>
    </dgm:pt>
    <dgm:pt modelId="{6EE3C76F-21C7-485B-ACA0-782C21ACB1B2}" type="pres">
      <dgm:prSet presAssocID="{E54D8EDB-529F-4812-A49A-E6EC959F74AB}" presName="connTx" presStyleLbl="parChTrans1D2" presStyleIdx="8" presStyleCnt="9"/>
      <dgm:spPr/>
      <dgm:t>
        <a:bodyPr/>
        <a:lstStyle/>
        <a:p>
          <a:endParaRPr lang="ru-RU"/>
        </a:p>
      </dgm:t>
    </dgm:pt>
    <dgm:pt modelId="{33E471FC-FDE7-4D6C-905A-E313B5562B7A}" type="pres">
      <dgm:prSet presAssocID="{EA196336-A6C2-47EB-920F-383BBF70B098}" presName="root2" presStyleCnt="0"/>
      <dgm:spPr/>
    </dgm:pt>
    <dgm:pt modelId="{668BFE10-6714-422D-94D3-88D256EDB5F5}" type="pres">
      <dgm:prSet presAssocID="{EA196336-A6C2-47EB-920F-383BBF70B098}" presName="LevelTwoTextNode" presStyleLbl="node2" presStyleIdx="7" presStyleCnt="8" custScaleX="102192" custScaleY="281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6070CE-7276-47C2-B00B-D5DB5402C2C2}" type="pres">
      <dgm:prSet presAssocID="{EA196336-A6C2-47EB-920F-383BBF70B098}" presName="level3hierChild" presStyleCnt="0"/>
      <dgm:spPr/>
    </dgm:pt>
  </dgm:ptLst>
  <dgm:cxnLst>
    <dgm:cxn modelId="{3EECF582-4286-4998-9254-96F07037C11E}" type="presOf" srcId="{4108A4B2-A200-4078-9463-3F9D7805E73C}" destId="{419298C1-EE60-4837-AEE6-36D2EC433CB2}" srcOrd="1" destOrd="0" presId="urn:microsoft.com/office/officeart/2008/layout/HorizontalMultiLevelHierarchy"/>
    <dgm:cxn modelId="{7962CC2E-2349-4113-BA9C-0E47E5139283}" type="presOf" srcId="{1DC4D595-EFF9-4E4C-B14C-F8D7E3C7499D}" destId="{6498EF5D-4299-45CF-8C43-2CF1E4CBA3C1}" srcOrd="0" destOrd="0" presId="urn:microsoft.com/office/officeart/2008/layout/HorizontalMultiLevelHierarchy"/>
    <dgm:cxn modelId="{B0B0CFAF-3E2E-48E2-8E22-BBFD2D864364}" type="presOf" srcId="{D4B5C7E9-AB86-4D0C-97D4-928ECCA4AA64}" destId="{3AC522A9-7079-40B6-9741-DAD38071D7D7}" srcOrd="0" destOrd="0" presId="urn:microsoft.com/office/officeart/2008/layout/HorizontalMultiLevelHierarchy"/>
    <dgm:cxn modelId="{DA8F0466-7CE1-434C-B3C5-1DBF7A7EDF1E}" srcId="{F830FFED-A438-416D-8266-EBA0C60C4741}" destId="{DD0C12EC-0B1B-47F9-A502-6C681EC9BF8C}" srcOrd="4" destOrd="0" parTransId="{46BAFCF5-4C32-49E4-A91F-4C1C151B3B29}" sibTransId="{EED7AF1B-81A5-44F4-ABBB-0F70F4086738}"/>
    <dgm:cxn modelId="{9385142F-E24F-45A0-8BB1-A5F5D2FDB23E}" type="presOf" srcId="{0132FD00-CB0F-42DE-BC41-A2533235000F}" destId="{F8D75EA4-894E-40AF-B8DE-8E4A666C2391}" srcOrd="0" destOrd="0" presId="urn:microsoft.com/office/officeart/2008/layout/HorizontalMultiLevelHierarchy"/>
    <dgm:cxn modelId="{342D708C-ACBD-4E59-BAEE-6EF1CC6ED47D}" srcId="{F830FFED-A438-416D-8266-EBA0C60C4741}" destId="{D4B5C7E9-AB86-4D0C-97D4-928ECCA4AA64}" srcOrd="6" destOrd="0" parTransId="{1DC4D595-EFF9-4E4C-B14C-F8D7E3C7499D}" sibTransId="{5F5798F3-AC3A-46D7-AF0A-CC922CFA5F40}"/>
    <dgm:cxn modelId="{1A5B9E9D-3F0E-4756-8726-AAAA1DDEB7C5}" type="presOf" srcId="{EA196336-A6C2-47EB-920F-383BBF70B098}" destId="{668BFE10-6714-422D-94D3-88D256EDB5F5}" srcOrd="0" destOrd="0" presId="urn:microsoft.com/office/officeart/2008/layout/HorizontalMultiLevelHierarchy"/>
    <dgm:cxn modelId="{06548B03-9D61-4007-84F0-254BC5C7B7BB}" type="presOf" srcId="{DE998EA8-1131-404D-B74E-85B8FB63ABAC}" destId="{F8F401D1-9AD3-4973-B711-C50EDE86A17F}" srcOrd="0" destOrd="0" presId="urn:microsoft.com/office/officeart/2008/layout/HorizontalMultiLevelHierarchy"/>
    <dgm:cxn modelId="{AAFF1066-0F5C-4877-B3A8-4E44A02ADE38}" type="presOf" srcId="{7B70B0A8-6899-463E-B546-9BADAFEF95FC}" destId="{2B4C13B4-9EAB-4827-B866-713A397A6842}" srcOrd="0" destOrd="0" presId="urn:microsoft.com/office/officeart/2008/layout/HorizontalMultiLevelHierarchy"/>
    <dgm:cxn modelId="{3DAFBB70-84D3-4D06-8F79-C5A9A6A86F34}" srcId="{F830FFED-A438-416D-8266-EBA0C60C4741}" destId="{7B70B0A8-6899-463E-B546-9BADAFEF95FC}" srcOrd="2" destOrd="0" parTransId="{F2B14EBC-4047-4381-A411-F41C3CC584AD}" sibTransId="{3C1AC799-A461-4EC4-A4BA-1E35C6E6F2C0}"/>
    <dgm:cxn modelId="{64F7A3A7-AD99-4A04-A58D-DC0787CE1373}" srcId="{F830FFED-A438-416D-8266-EBA0C60C4741}" destId="{EA196336-A6C2-47EB-920F-383BBF70B098}" srcOrd="8" destOrd="0" parTransId="{E54D8EDB-529F-4812-A49A-E6EC959F74AB}" sibTransId="{37C18DDE-BBA8-4817-B9AB-53257D5C6ABD}"/>
    <dgm:cxn modelId="{3D1A925D-BD0E-4BD8-B833-E83A0562EA4C}" type="presOf" srcId="{46BAFCF5-4C32-49E4-A91F-4C1C151B3B29}" destId="{B3503BCF-4E59-415A-A011-3E1C54BC94D3}" srcOrd="0" destOrd="0" presId="urn:microsoft.com/office/officeart/2008/layout/HorizontalMultiLevelHierarchy"/>
    <dgm:cxn modelId="{46BBFA05-C700-44FF-9129-301837813A27}" type="presOf" srcId="{EE9EFBBA-D6F0-409D-BE7E-0337172D04B0}" destId="{66485E1E-15B1-41EC-A5C2-F8C5CF948DEC}" srcOrd="0" destOrd="0" presId="urn:microsoft.com/office/officeart/2008/layout/HorizontalMultiLevelHierarchy"/>
    <dgm:cxn modelId="{6E770992-93BE-4A86-AA32-2B40CDA67429}" type="presOf" srcId="{DD0C12EC-0B1B-47F9-A502-6C681EC9BF8C}" destId="{72EA681D-6DBD-4FE6-B6A6-63A0BC261686}" srcOrd="0" destOrd="0" presId="urn:microsoft.com/office/officeart/2008/layout/HorizontalMultiLevelHierarchy"/>
    <dgm:cxn modelId="{1D782336-F986-4949-93AB-0CB0C5C07C72}" type="presOf" srcId="{4108A4B2-A200-4078-9463-3F9D7805E73C}" destId="{FF8A60F4-64F8-4EA2-9E00-EEA8E9520A33}" srcOrd="0" destOrd="0" presId="urn:microsoft.com/office/officeart/2008/layout/HorizontalMultiLevelHierarchy"/>
    <dgm:cxn modelId="{7536090B-DB1C-4451-9A9D-ED499A21CC66}" type="presOf" srcId="{9BF6591C-8021-46FF-A232-418CCE7AEE54}" destId="{6C41F3A3-0A4B-4ECC-AE35-4839A31F8342}" srcOrd="0" destOrd="0" presId="urn:microsoft.com/office/officeart/2008/layout/HorizontalMultiLevelHierarchy"/>
    <dgm:cxn modelId="{AEF7221A-3002-46A0-AB22-B0BFABBD51B9}" srcId="{F830FFED-A438-416D-8266-EBA0C60C4741}" destId="{0132FD00-CB0F-42DE-BC41-A2533235000F}" srcOrd="7" destOrd="0" parTransId="{CD71D914-866B-491E-B743-C898ED8E0D18}" sibTransId="{636CA6ED-895B-4FF5-9597-C3A338A5110B}"/>
    <dgm:cxn modelId="{863378AE-F555-4BD4-9AC2-96B11BD33974}" type="presOf" srcId="{F2B14EBC-4047-4381-A411-F41C3CC584AD}" destId="{35CB1EA6-77D6-491A-8E69-FBEA4292E361}" srcOrd="1" destOrd="0" presId="urn:microsoft.com/office/officeart/2008/layout/HorizontalMultiLevelHierarchy"/>
    <dgm:cxn modelId="{203941EA-AB20-4329-AB35-36797CBCA67B}" type="presOf" srcId="{AE8BE781-37AC-429E-B3A8-1EEDE2E39930}" destId="{849A3F40-E20E-4A06-ACAE-D80552B3D87A}" srcOrd="0" destOrd="0" presId="urn:microsoft.com/office/officeart/2008/layout/HorizontalMultiLevelHierarchy"/>
    <dgm:cxn modelId="{36306608-2801-4D00-91BC-9E4B78B96610}" type="presOf" srcId="{CD71D914-866B-491E-B743-C898ED8E0D18}" destId="{DC5B0AB0-E084-42B8-AA24-5AD16AAFDC48}" srcOrd="0" destOrd="0" presId="urn:microsoft.com/office/officeart/2008/layout/HorizontalMultiLevelHierarchy"/>
    <dgm:cxn modelId="{3A9E5A52-03A0-4F7A-93C4-2B37DC8A0BAF}" type="presOf" srcId="{E2D00775-E216-4977-8374-77825A34EBA9}" destId="{548B2AC2-1D86-43F4-A192-1EDD8D267FEB}" srcOrd="1" destOrd="0" presId="urn:microsoft.com/office/officeart/2008/layout/HorizontalMultiLevelHierarchy"/>
    <dgm:cxn modelId="{1869BEFB-9467-4264-B43B-A6D9B0FECFC4}" srcId="{F830FFED-A438-416D-8266-EBA0C60C4741}" destId="{83E4CA9A-E14C-45E0-A84D-573DFF97AADE}" srcOrd="0" destOrd="0" parTransId="{E2D00775-E216-4977-8374-77825A34EBA9}" sibTransId="{6C0DF880-B865-4E38-A6BA-BC96040CFC80}"/>
    <dgm:cxn modelId="{E5C512C3-2296-424A-A741-B26312BEC57B}" type="presOf" srcId="{E2D00775-E216-4977-8374-77825A34EBA9}" destId="{05728AAD-16B0-4DE7-BCA7-E98CB917405B}" srcOrd="0" destOrd="0" presId="urn:microsoft.com/office/officeart/2008/layout/HorizontalMultiLevelHierarchy"/>
    <dgm:cxn modelId="{70679ED1-0AD0-4BE0-89CC-7B3E720BB9E0}" srcId="{F830FFED-A438-416D-8266-EBA0C60C4741}" destId="{EE9EFBBA-D6F0-409D-BE7E-0337172D04B0}" srcOrd="3" destOrd="0" parTransId="{50F6231B-B923-4627-A3B4-12090F06A450}" sibTransId="{DEEEA198-5274-4A54-9158-19CA64702739}"/>
    <dgm:cxn modelId="{EBE873B6-F93D-4792-80C0-2826C2504006}" srcId="{F830FFED-A438-416D-8266-EBA0C60C4741}" destId="{AE8BE781-37AC-429E-B3A8-1EEDE2E39930}" srcOrd="1" destOrd="0" parTransId="{4108A4B2-A200-4078-9463-3F9D7805E73C}" sibTransId="{54E1EF5E-06A9-4139-A778-5F3D3B2A29B1}"/>
    <dgm:cxn modelId="{69F8E2C3-7C48-4201-8EFD-4326AFE12651}" type="presOf" srcId="{E54D8EDB-529F-4812-A49A-E6EC959F74AB}" destId="{31460518-98EA-4089-A59A-22789CF92ECF}" srcOrd="0" destOrd="0" presId="urn:microsoft.com/office/officeart/2008/layout/HorizontalMultiLevelHierarchy"/>
    <dgm:cxn modelId="{1907872D-6E3F-49E5-B985-75614984AC59}" type="presOf" srcId="{50F6231B-B923-4627-A3B4-12090F06A450}" destId="{2A18642B-55F9-4049-BA85-24D189B3489A}" srcOrd="0" destOrd="0" presId="urn:microsoft.com/office/officeart/2008/layout/HorizontalMultiLevelHierarchy"/>
    <dgm:cxn modelId="{D3618274-B149-4781-83DF-EC318BA72F8F}" type="presOf" srcId="{494EBADA-76D0-499F-B3D4-C307C714C5EB}" destId="{B07F8E52-03C9-4274-AF7A-4B36E06862CB}" srcOrd="1" destOrd="0" presId="urn:microsoft.com/office/officeart/2008/layout/HorizontalMultiLevelHierarchy"/>
    <dgm:cxn modelId="{724495B3-FCAD-41F5-B547-66107DC379F1}" srcId="{F830FFED-A438-416D-8266-EBA0C60C4741}" destId="{9BF6591C-8021-46FF-A232-418CCE7AEE54}" srcOrd="5" destOrd="0" parTransId="{494EBADA-76D0-499F-B3D4-C307C714C5EB}" sibTransId="{6A40AB07-8DCD-40D2-9D17-4679B3141047}"/>
    <dgm:cxn modelId="{F7716CA4-F40F-4589-82C4-CDC39057ED78}" type="presOf" srcId="{1DC4D595-EFF9-4E4C-B14C-F8D7E3C7499D}" destId="{79460C7B-DC55-4A65-81D6-2380FDDF2825}" srcOrd="1" destOrd="0" presId="urn:microsoft.com/office/officeart/2008/layout/HorizontalMultiLevelHierarchy"/>
    <dgm:cxn modelId="{FB62BA2E-089C-487D-91AD-16B75AB33393}" type="presOf" srcId="{50F6231B-B923-4627-A3B4-12090F06A450}" destId="{D67E6777-6894-4239-84DD-E96E8F8E5469}" srcOrd="1" destOrd="0" presId="urn:microsoft.com/office/officeart/2008/layout/HorizontalMultiLevelHierarchy"/>
    <dgm:cxn modelId="{E5195E1F-74A4-421A-AC1B-A210BD396C8B}" type="presOf" srcId="{E54D8EDB-529F-4812-A49A-E6EC959F74AB}" destId="{6EE3C76F-21C7-485B-ACA0-782C21ACB1B2}" srcOrd="1" destOrd="0" presId="urn:microsoft.com/office/officeart/2008/layout/HorizontalMultiLevelHierarchy"/>
    <dgm:cxn modelId="{D6E4AF38-D672-47E5-B8CA-FB484854D1C8}" type="presOf" srcId="{494EBADA-76D0-499F-B3D4-C307C714C5EB}" destId="{104A4E83-AEEA-4771-B2D9-5ED770880FA6}" srcOrd="0" destOrd="0" presId="urn:microsoft.com/office/officeart/2008/layout/HorizontalMultiLevelHierarchy"/>
    <dgm:cxn modelId="{D5DA16A0-EB75-4281-8A79-21717E056056}" type="presOf" srcId="{F830FFED-A438-416D-8266-EBA0C60C4741}" destId="{92BD90AA-1CD4-40D7-A807-407C6EB1E83A}" srcOrd="0" destOrd="0" presId="urn:microsoft.com/office/officeart/2008/layout/HorizontalMultiLevelHierarchy"/>
    <dgm:cxn modelId="{7BF982C4-56A9-479D-835E-AF6375E051B4}" type="presOf" srcId="{CD71D914-866B-491E-B743-C898ED8E0D18}" destId="{81528D9A-B19E-4C12-B4BF-0FC80AB86A1D}" srcOrd="1" destOrd="0" presId="urn:microsoft.com/office/officeart/2008/layout/HorizontalMultiLevelHierarchy"/>
    <dgm:cxn modelId="{FF98E658-77B7-4C13-A686-4F1D7560E212}" srcId="{DE998EA8-1131-404D-B74E-85B8FB63ABAC}" destId="{F830FFED-A438-416D-8266-EBA0C60C4741}" srcOrd="0" destOrd="0" parTransId="{19959187-639E-4A0D-8036-EF2C72E2DF22}" sibTransId="{F020FE8C-316B-4259-904B-CC60D6397764}"/>
    <dgm:cxn modelId="{86AEE3E2-D53E-40AF-84E1-18F946E6F951}" type="presOf" srcId="{F2B14EBC-4047-4381-A411-F41C3CC584AD}" destId="{36C0E85C-1645-403B-9995-D19C1E0C92D1}" srcOrd="0" destOrd="0" presId="urn:microsoft.com/office/officeart/2008/layout/HorizontalMultiLevelHierarchy"/>
    <dgm:cxn modelId="{D52B0DA0-AEB7-4B3C-A3CF-A887D630BA0A}" type="presOf" srcId="{83E4CA9A-E14C-45E0-A84D-573DFF97AADE}" destId="{E79CF6D9-15DD-4DEC-8F94-1210BBD43463}" srcOrd="0" destOrd="0" presId="urn:microsoft.com/office/officeart/2008/layout/HorizontalMultiLevelHierarchy"/>
    <dgm:cxn modelId="{984D277F-8EB6-451C-BDA9-EFAFAD577F66}" type="presOf" srcId="{46BAFCF5-4C32-49E4-A91F-4C1C151B3B29}" destId="{9DC03A56-D1B0-4FDA-B931-2D7D9F2ACED0}" srcOrd="1" destOrd="0" presId="urn:microsoft.com/office/officeart/2008/layout/HorizontalMultiLevelHierarchy"/>
    <dgm:cxn modelId="{359F6AB7-EF33-4380-870E-FD88FCF72ED4}" type="presParOf" srcId="{F8F401D1-9AD3-4973-B711-C50EDE86A17F}" destId="{3DC1190E-9C48-49F8-81A6-150D054DB775}" srcOrd="0" destOrd="0" presId="urn:microsoft.com/office/officeart/2008/layout/HorizontalMultiLevelHierarchy"/>
    <dgm:cxn modelId="{98BC5E0A-3FB5-484A-834B-52BB0D9567E7}" type="presParOf" srcId="{3DC1190E-9C48-49F8-81A6-150D054DB775}" destId="{92BD90AA-1CD4-40D7-A807-407C6EB1E83A}" srcOrd="0" destOrd="0" presId="urn:microsoft.com/office/officeart/2008/layout/HorizontalMultiLevelHierarchy"/>
    <dgm:cxn modelId="{DF21B43C-E450-445F-BAA0-2997F3979483}" type="presParOf" srcId="{3DC1190E-9C48-49F8-81A6-150D054DB775}" destId="{10C4CCAD-2BFE-4967-ADA3-78F620CB60EC}" srcOrd="1" destOrd="0" presId="urn:microsoft.com/office/officeart/2008/layout/HorizontalMultiLevelHierarchy"/>
    <dgm:cxn modelId="{E7B5F1C7-2005-4BB8-84C1-FC75775B1F04}" type="presParOf" srcId="{10C4CCAD-2BFE-4967-ADA3-78F620CB60EC}" destId="{05728AAD-16B0-4DE7-BCA7-E98CB917405B}" srcOrd="0" destOrd="0" presId="urn:microsoft.com/office/officeart/2008/layout/HorizontalMultiLevelHierarchy"/>
    <dgm:cxn modelId="{2CC6C153-E743-43BC-8948-7814E1A075F2}" type="presParOf" srcId="{05728AAD-16B0-4DE7-BCA7-E98CB917405B}" destId="{548B2AC2-1D86-43F4-A192-1EDD8D267FEB}" srcOrd="0" destOrd="0" presId="urn:microsoft.com/office/officeart/2008/layout/HorizontalMultiLevelHierarchy"/>
    <dgm:cxn modelId="{9E88D48A-0247-4F85-8FF1-A623D1E8481A}" type="presParOf" srcId="{10C4CCAD-2BFE-4967-ADA3-78F620CB60EC}" destId="{C439E034-7580-4309-9246-6FDBD1CD8640}" srcOrd="1" destOrd="0" presId="urn:microsoft.com/office/officeart/2008/layout/HorizontalMultiLevelHierarchy"/>
    <dgm:cxn modelId="{C5CAF087-A3A1-46B4-B90F-16FF78BDB7C6}" type="presParOf" srcId="{C439E034-7580-4309-9246-6FDBD1CD8640}" destId="{E79CF6D9-15DD-4DEC-8F94-1210BBD43463}" srcOrd="0" destOrd="0" presId="urn:microsoft.com/office/officeart/2008/layout/HorizontalMultiLevelHierarchy"/>
    <dgm:cxn modelId="{4E20F3B6-277A-4E43-956B-569F55671A67}" type="presParOf" srcId="{C439E034-7580-4309-9246-6FDBD1CD8640}" destId="{2F47E930-F5E5-4200-B4A0-99045BE15651}" srcOrd="1" destOrd="0" presId="urn:microsoft.com/office/officeart/2008/layout/HorizontalMultiLevelHierarchy"/>
    <dgm:cxn modelId="{BD6004B5-9730-4F59-8DD9-C96AC702CD4C}" type="presParOf" srcId="{10C4CCAD-2BFE-4967-ADA3-78F620CB60EC}" destId="{FF8A60F4-64F8-4EA2-9E00-EEA8E9520A33}" srcOrd="2" destOrd="0" presId="urn:microsoft.com/office/officeart/2008/layout/HorizontalMultiLevelHierarchy"/>
    <dgm:cxn modelId="{4C0D65A3-EB0F-40D0-9973-02217F54B34A}" type="presParOf" srcId="{FF8A60F4-64F8-4EA2-9E00-EEA8E9520A33}" destId="{419298C1-EE60-4837-AEE6-36D2EC433CB2}" srcOrd="0" destOrd="0" presId="urn:microsoft.com/office/officeart/2008/layout/HorizontalMultiLevelHierarchy"/>
    <dgm:cxn modelId="{7B637B17-90BA-4A6D-A7F6-50CDE70BA2B4}" type="presParOf" srcId="{10C4CCAD-2BFE-4967-ADA3-78F620CB60EC}" destId="{B6E212C0-3336-459E-B764-D44C4E2A6002}" srcOrd="3" destOrd="0" presId="urn:microsoft.com/office/officeart/2008/layout/HorizontalMultiLevelHierarchy"/>
    <dgm:cxn modelId="{15E2A281-D804-44A7-A542-A56CADD0BDBD}" type="presParOf" srcId="{B6E212C0-3336-459E-B764-D44C4E2A6002}" destId="{849A3F40-E20E-4A06-ACAE-D80552B3D87A}" srcOrd="0" destOrd="0" presId="urn:microsoft.com/office/officeart/2008/layout/HorizontalMultiLevelHierarchy"/>
    <dgm:cxn modelId="{9F2060BE-5D45-4EF5-A4EA-78AC87B44EC1}" type="presParOf" srcId="{B6E212C0-3336-459E-B764-D44C4E2A6002}" destId="{CB756F15-B00F-47E0-AC57-A64D7B9C579F}" srcOrd="1" destOrd="0" presId="urn:microsoft.com/office/officeart/2008/layout/HorizontalMultiLevelHierarchy"/>
    <dgm:cxn modelId="{B7972011-61DE-4894-BEBF-8573ACCC783C}" type="presParOf" srcId="{10C4CCAD-2BFE-4967-ADA3-78F620CB60EC}" destId="{36C0E85C-1645-403B-9995-D19C1E0C92D1}" srcOrd="4" destOrd="0" presId="urn:microsoft.com/office/officeart/2008/layout/HorizontalMultiLevelHierarchy"/>
    <dgm:cxn modelId="{771FC3DA-CE13-4263-BA95-8B3B613F0CE0}" type="presParOf" srcId="{36C0E85C-1645-403B-9995-D19C1E0C92D1}" destId="{35CB1EA6-77D6-491A-8E69-FBEA4292E361}" srcOrd="0" destOrd="0" presId="urn:microsoft.com/office/officeart/2008/layout/HorizontalMultiLevelHierarchy"/>
    <dgm:cxn modelId="{D03D0371-7629-4263-980B-FF1673FC86EE}" type="presParOf" srcId="{10C4CCAD-2BFE-4967-ADA3-78F620CB60EC}" destId="{EDB08A0D-EF2D-498C-A375-D4742BEDF548}" srcOrd="5" destOrd="0" presId="urn:microsoft.com/office/officeart/2008/layout/HorizontalMultiLevelHierarchy"/>
    <dgm:cxn modelId="{3F40B51D-E552-432B-B96A-1F784F1D2EFD}" type="presParOf" srcId="{EDB08A0D-EF2D-498C-A375-D4742BEDF548}" destId="{2B4C13B4-9EAB-4827-B866-713A397A6842}" srcOrd="0" destOrd="0" presId="urn:microsoft.com/office/officeart/2008/layout/HorizontalMultiLevelHierarchy"/>
    <dgm:cxn modelId="{F0277D5E-AFD0-4640-AA30-D3D136C28681}" type="presParOf" srcId="{EDB08A0D-EF2D-498C-A375-D4742BEDF548}" destId="{E65CFF18-F8B8-46EB-ABD6-AB9EA8C7B3A6}" srcOrd="1" destOrd="0" presId="urn:microsoft.com/office/officeart/2008/layout/HorizontalMultiLevelHierarchy"/>
    <dgm:cxn modelId="{3C31803F-F8CF-4C89-93F0-4199ED76CA5E}" type="presParOf" srcId="{10C4CCAD-2BFE-4967-ADA3-78F620CB60EC}" destId="{2A18642B-55F9-4049-BA85-24D189B3489A}" srcOrd="6" destOrd="0" presId="urn:microsoft.com/office/officeart/2008/layout/HorizontalMultiLevelHierarchy"/>
    <dgm:cxn modelId="{D9215D87-8855-4A87-83D2-5A8B4DFE9F18}" type="presParOf" srcId="{2A18642B-55F9-4049-BA85-24D189B3489A}" destId="{D67E6777-6894-4239-84DD-E96E8F8E5469}" srcOrd="0" destOrd="0" presId="urn:microsoft.com/office/officeart/2008/layout/HorizontalMultiLevelHierarchy"/>
    <dgm:cxn modelId="{35AFFDEB-AE91-4042-9006-159B1A66439E}" type="presParOf" srcId="{10C4CCAD-2BFE-4967-ADA3-78F620CB60EC}" destId="{AF20AC67-BB69-46C5-AA52-9C8232B17677}" srcOrd="7" destOrd="0" presId="urn:microsoft.com/office/officeart/2008/layout/HorizontalMultiLevelHierarchy"/>
    <dgm:cxn modelId="{FA8DFA9B-0231-4394-BD88-C9D91E25078A}" type="presParOf" srcId="{AF20AC67-BB69-46C5-AA52-9C8232B17677}" destId="{66485E1E-15B1-41EC-A5C2-F8C5CF948DEC}" srcOrd="0" destOrd="0" presId="urn:microsoft.com/office/officeart/2008/layout/HorizontalMultiLevelHierarchy"/>
    <dgm:cxn modelId="{56AE141D-D623-4939-AF1B-6837B5FE6E8B}" type="presParOf" srcId="{AF20AC67-BB69-46C5-AA52-9C8232B17677}" destId="{F8E71D4F-4E05-4483-9E51-8007EC284274}" srcOrd="1" destOrd="0" presId="urn:microsoft.com/office/officeart/2008/layout/HorizontalMultiLevelHierarchy"/>
    <dgm:cxn modelId="{02AA52FF-D0BF-4D96-8ED7-CAF48BC1845C}" type="presParOf" srcId="{10C4CCAD-2BFE-4967-ADA3-78F620CB60EC}" destId="{B3503BCF-4E59-415A-A011-3E1C54BC94D3}" srcOrd="8" destOrd="0" presId="urn:microsoft.com/office/officeart/2008/layout/HorizontalMultiLevelHierarchy"/>
    <dgm:cxn modelId="{64E5F879-B26C-4F6A-B2F0-B30B68A3D533}" type="presParOf" srcId="{B3503BCF-4E59-415A-A011-3E1C54BC94D3}" destId="{9DC03A56-D1B0-4FDA-B931-2D7D9F2ACED0}" srcOrd="0" destOrd="0" presId="urn:microsoft.com/office/officeart/2008/layout/HorizontalMultiLevelHierarchy"/>
    <dgm:cxn modelId="{CF191260-A00D-49A1-8950-44F68D4C48AE}" type="presParOf" srcId="{10C4CCAD-2BFE-4967-ADA3-78F620CB60EC}" destId="{841A01AA-A44C-4BE9-9DD6-D7FCB74F4786}" srcOrd="9" destOrd="0" presId="urn:microsoft.com/office/officeart/2008/layout/HorizontalMultiLevelHierarchy"/>
    <dgm:cxn modelId="{67E91FB5-E0A0-4267-9AE8-F13C63EFCA10}" type="presParOf" srcId="{841A01AA-A44C-4BE9-9DD6-D7FCB74F4786}" destId="{72EA681D-6DBD-4FE6-B6A6-63A0BC261686}" srcOrd="0" destOrd="0" presId="urn:microsoft.com/office/officeart/2008/layout/HorizontalMultiLevelHierarchy"/>
    <dgm:cxn modelId="{DEB1EB3B-335F-4EE8-A100-FD8E921B210B}" type="presParOf" srcId="{841A01AA-A44C-4BE9-9DD6-D7FCB74F4786}" destId="{3DFD59BD-6292-4003-A21A-4D9079EE7C96}" srcOrd="1" destOrd="0" presId="urn:microsoft.com/office/officeart/2008/layout/HorizontalMultiLevelHierarchy"/>
    <dgm:cxn modelId="{0ABF9932-DCE6-4E59-A82E-57DFBC37D0AA}" type="presParOf" srcId="{10C4CCAD-2BFE-4967-ADA3-78F620CB60EC}" destId="{104A4E83-AEEA-4771-B2D9-5ED770880FA6}" srcOrd="10" destOrd="0" presId="urn:microsoft.com/office/officeart/2008/layout/HorizontalMultiLevelHierarchy"/>
    <dgm:cxn modelId="{CD198089-C76F-4650-9C1E-B8ACC3EDF75D}" type="presParOf" srcId="{104A4E83-AEEA-4771-B2D9-5ED770880FA6}" destId="{B07F8E52-03C9-4274-AF7A-4B36E06862CB}" srcOrd="0" destOrd="0" presId="urn:microsoft.com/office/officeart/2008/layout/HorizontalMultiLevelHierarchy"/>
    <dgm:cxn modelId="{83891847-EC73-4330-8D44-CBA0804A3E44}" type="presParOf" srcId="{10C4CCAD-2BFE-4967-ADA3-78F620CB60EC}" destId="{98A77D7F-EBCB-46A4-8B8A-1CB0E4311B97}" srcOrd="11" destOrd="0" presId="urn:microsoft.com/office/officeart/2008/layout/HorizontalMultiLevelHierarchy"/>
    <dgm:cxn modelId="{63DD5386-949F-4F25-9826-59098A930F82}" type="presParOf" srcId="{98A77D7F-EBCB-46A4-8B8A-1CB0E4311B97}" destId="{6C41F3A3-0A4B-4ECC-AE35-4839A31F8342}" srcOrd="0" destOrd="0" presId="urn:microsoft.com/office/officeart/2008/layout/HorizontalMultiLevelHierarchy"/>
    <dgm:cxn modelId="{2C881F20-D14B-4572-944D-C074891A4BFC}" type="presParOf" srcId="{98A77D7F-EBCB-46A4-8B8A-1CB0E4311B97}" destId="{5683C22B-74C2-4C83-9CC3-1E89CC755EAC}" srcOrd="1" destOrd="0" presId="urn:microsoft.com/office/officeart/2008/layout/HorizontalMultiLevelHierarchy"/>
    <dgm:cxn modelId="{3974E6E6-8DE2-422E-8A77-DE10382D7320}" type="presParOf" srcId="{10C4CCAD-2BFE-4967-ADA3-78F620CB60EC}" destId="{6498EF5D-4299-45CF-8C43-2CF1E4CBA3C1}" srcOrd="12" destOrd="0" presId="urn:microsoft.com/office/officeart/2008/layout/HorizontalMultiLevelHierarchy"/>
    <dgm:cxn modelId="{671BC951-1570-4B68-8A91-54B5B100DAB7}" type="presParOf" srcId="{6498EF5D-4299-45CF-8C43-2CF1E4CBA3C1}" destId="{79460C7B-DC55-4A65-81D6-2380FDDF2825}" srcOrd="0" destOrd="0" presId="urn:microsoft.com/office/officeart/2008/layout/HorizontalMultiLevelHierarchy"/>
    <dgm:cxn modelId="{800B1103-DD42-4E11-8A5B-56D30925EB40}" type="presParOf" srcId="{10C4CCAD-2BFE-4967-ADA3-78F620CB60EC}" destId="{E2A15BF5-4323-4CF9-8F47-1BA6BF8F734E}" srcOrd="13" destOrd="0" presId="urn:microsoft.com/office/officeart/2008/layout/HorizontalMultiLevelHierarchy"/>
    <dgm:cxn modelId="{42698AF9-A980-4689-AB16-E4F7AAA8229E}" type="presParOf" srcId="{E2A15BF5-4323-4CF9-8F47-1BA6BF8F734E}" destId="{3AC522A9-7079-40B6-9741-DAD38071D7D7}" srcOrd="0" destOrd="0" presId="urn:microsoft.com/office/officeart/2008/layout/HorizontalMultiLevelHierarchy"/>
    <dgm:cxn modelId="{DE175BAE-B722-4BF1-B67A-9E517B585327}" type="presParOf" srcId="{E2A15BF5-4323-4CF9-8F47-1BA6BF8F734E}" destId="{055B086E-7C73-40E7-90A7-8609BE8882CA}" srcOrd="1" destOrd="0" presId="urn:microsoft.com/office/officeart/2008/layout/HorizontalMultiLevelHierarchy"/>
    <dgm:cxn modelId="{BAE8EF08-D43A-49E0-BBCA-7B070774F756}" type="presParOf" srcId="{10C4CCAD-2BFE-4967-ADA3-78F620CB60EC}" destId="{DC5B0AB0-E084-42B8-AA24-5AD16AAFDC48}" srcOrd="14" destOrd="0" presId="urn:microsoft.com/office/officeart/2008/layout/HorizontalMultiLevelHierarchy"/>
    <dgm:cxn modelId="{5524EA33-5F05-410A-97CF-2C8EC112976B}" type="presParOf" srcId="{DC5B0AB0-E084-42B8-AA24-5AD16AAFDC48}" destId="{81528D9A-B19E-4C12-B4BF-0FC80AB86A1D}" srcOrd="0" destOrd="0" presId="urn:microsoft.com/office/officeart/2008/layout/HorizontalMultiLevelHierarchy"/>
    <dgm:cxn modelId="{8031F826-605B-4BBA-A064-D2CD092682AD}" type="presParOf" srcId="{10C4CCAD-2BFE-4967-ADA3-78F620CB60EC}" destId="{4A141EF4-7BA8-4966-A6B7-3CE951F0789F}" srcOrd="15" destOrd="0" presId="urn:microsoft.com/office/officeart/2008/layout/HorizontalMultiLevelHierarchy"/>
    <dgm:cxn modelId="{A31B7925-08D8-4DCC-B011-A1FC60C62AF6}" type="presParOf" srcId="{4A141EF4-7BA8-4966-A6B7-3CE951F0789F}" destId="{F8D75EA4-894E-40AF-B8DE-8E4A666C2391}" srcOrd="0" destOrd="0" presId="urn:microsoft.com/office/officeart/2008/layout/HorizontalMultiLevelHierarchy"/>
    <dgm:cxn modelId="{28447EB2-A922-4F50-8448-D1C73096C496}" type="presParOf" srcId="{4A141EF4-7BA8-4966-A6B7-3CE951F0789F}" destId="{B954A7D7-13FF-4D0B-AD72-D07BB96E388A}" srcOrd="1" destOrd="0" presId="urn:microsoft.com/office/officeart/2008/layout/HorizontalMultiLevelHierarchy"/>
    <dgm:cxn modelId="{4A7AE562-F985-422E-9AF3-C2BE50AE41A3}" type="presParOf" srcId="{10C4CCAD-2BFE-4967-ADA3-78F620CB60EC}" destId="{31460518-98EA-4089-A59A-22789CF92ECF}" srcOrd="16" destOrd="0" presId="urn:microsoft.com/office/officeart/2008/layout/HorizontalMultiLevelHierarchy"/>
    <dgm:cxn modelId="{DD2D9C61-FA1B-4276-B94F-326792101B96}" type="presParOf" srcId="{31460518-98EA-4089-A59A-22789CF92ECF}" destId="{6EE3C76F-21C7-485B-ACA0-782C21ACB1B2}" srcOrd="0" destOrd="0" presId="urn:microsoft.com/office/officeart/2008/layout/HorizontalMultiLevelHierarchy"/>
    <dgm:cxn modelId="{E782E38F-6692-495A-AE42-69C46A9F54BB}" type="presParOf" srcId="{10C4CCAD-2BFE-4967-ADA3-78F620CB60EC}" destId="{33E471FC-FDE7-4D6C-905A-E313B5562B7A}" srcOrd="17" destOrd="0" presId="urn:microsoft.com/office/officeart/2008/layout/HorizontalMultiLevelHierarchy"/>
    <dgm:cxn modelId="{31DF82CA-97CA-4A19-8C47-29F3319F6B27}" type="presParOf" srcId="{33E471FC-FDE7-4D6C-905A-E313B5562B7A}" destId="{668BFE10-6714-422D-94D3-88D256EDB5F5}" srcOrd="0" destOrd="0" presId="urn:microsoft.com/office/officeart/2008/layout/HorizontalMultiLevelHierarchy"/>
    <dgm:cxn modelId="{B301F7AC-E39D-43F5-9743-C3F25CF58CA2}" type="presParOf" srcId="{33E471FC-FDE7-4D6C-905A-E313B5562B7A}" destId="{F36070CE-7276-47C2-B00B-D5DB5402C2C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998EA8-1131-404D-B74E-85B8FB63ABAC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30FFED-A438-416D-8266-EBA0C60C4741}">
      <dgm:prSet phldrT="[Текст]" custT="1"/>
      <dgm:spPr/>
      <dgm:t>
        <a:bodyPr/>
        <a:lstStyle/>
        <a:p>
          <a:r>
            <a:rPr lang="ru-RU" sz="1600"/>
            <a:t>Методы лечения позвоночника</a:t>
          </a:r>
        </a:p>
      </dgm:t>
    </dgm:pt>
    <dgm:pt modelId="{19959187-639E-4A0D-8036-EF2C72E2DF22}" type="parTrans" cxnId="{FF98E658-77B7-4C13-A686-4F1D7560E212}">
      <dgm:prSet/>
      <dgm:spPr/>
      <dgm:t>
        <a:bodyPr/>
        <a:lstStyle/>
        <a:p>
          <a:endParaRPr lang="ru-RU"/>
        </a:p>
      </dgm:t>
    </dgm:pt>
    <dgm:pt modelId="{F020FE8C-316B-4259-904B-CC60D6397764}" type="sibTrans" cxnId="{FF98E658-77B7-4C13-A686-4F1D7560E212}">
      <dgm:prSet/>
      <dgm:spPr/>
      <dgm:t>
        <a:bodyPr/>
        <a:lstStyle/>
        <a:p>
          <a:endParaRPr lang="ru-RU"/>
        </a:p>
      </dgm:t>
    </dgm:pt>
    <dgm:pt modelId="{83E4CA9A-E14C-45E0-A84D-573DFF97AADE}" type="asst">
      <dgm:prSet phldrT="[Текст]" custT="1"/>
      <dgm:spPr/>
      <dgm:t>
        <a:bodyPr/>
        <a:lstStyle/>
        <a:p>
          <a:r>
            <a:rPr lang="ru-RU" sz="1200"/>
            <a:t>Лечебная физкультура</a:t>
          </a:r>
        </a:p>
      </dgm:t>
    </dgm:pt>
    <dgm:pt modelId="{E2D00775-E216-4977-8374-77825A34EBA9}" type="parTrans" cxnId="{1869BEFB-9467-4264-B43B-A6D9B0FECFC4}">
      <dgm:prSet/>
      <dgm:spPr/>
      <dgm:t>
        <a:bodyPr/>
        <a:lstStyle/>
        <a:p>
          <a:endParaRPr lang="ru-RU"/>
        </a:p>
      </dgm:t>
    </dgm:pt>
    <dgm:pt modelId="{6C0DF880-B865-4E38-A6BA-BC96040CFC80}" type="sibTrans" cxnId="{1869BEFB-9467-4264-B43B-A6D9B0FECFC4}">
      <dgm:prSet/>
      <dgm:spPr/>
      <dgm:t>
        <a:bodyPr/>
        <a:lstStyle/>
        <a:p>
          <a:endParaRPr lang="ru-RU"/>
        </a:p>
      </dgm:t>
    </dgm:pt>
    <dgm:pt modelId="{AE8BE781-37AC-429E-B3A8-1EEDE2E39930}">
      <dgm:prSet phldrT="[Текст]" custT="1"/>
      <dgm:spPr/>
      <dgm:t>
        <a:bodyPr/>
        <a:lstStyle/>
        <a:p>
          <a:r>
            <a:rPr lang="ru-RU" sz="1200"/>
            <a:t>Авторские методики (комплексный подход)</a:t>
          </a:r>
        </a:p>
      </dgm:t>
    </dgm:pt>
    <dgm:pt modelId="{4108A4B2-A200-4078-9463-3F9D7805E73C}" type="parTrans" cxnId="{EBE873B6-F93D-4792-80C0-2826C2504006}">
      <dgm:prSet/>
      <dgm:spPr/>
      <dgm:t>
        <a:bodyPr/>
        <a:lstStyle/>
        <a:p>
          <a:endParaRPr lang="ru-RU"/>
        </a:p>
      </dgm:t>
    </dgm:pt>
    <dgm:pt modelId="{54E1EF5E-06A9-4139-A778-5F3D3B2A29B1}" type="sibTrans" cxnId="{EBE873B6-F93D-4792-80C0-2826C2504006}">
      <dgm:prSet/>
      <dgm:spPr/>
      <dgm:t>
        <a:bodyPr/>
        <a:lstStyle/>
        <a:p>
          <a:endParaRPr lang="ru-RU"/>
        </a:p>
      </dgm:t>
    </dgm:pt>
    <dgm:pt modelId="{7B70B0A8-6899-463E-B546-9BADAFEF95FC}">
      <dgm:prSet phldrT="[Текст]" custT="1"/>
      <dgm:spPr/>
      <dgm:t>
        <a:bodyPr/>
        <a:lstStyle/>
        <a:p>
          <a:r>
            <a:rPr lang="ru-RU" sz="1200"/>
            <a:t>Физеотерапия</a:t>
          </a:r>
        </a:p>
      </dgm:t>
    </dgm:pt>
    <dgm:pt modelId="{F2B14EBC-4047-4381-A411-F41C3CC584AD}" type="parTrans" cxnId="{3DAFBB70-84D3-4D06-8F79-C5A9A6A86F34}">
      <dgm:prSet/>
      <dgm:spPr/>
      <dgm:t>
        <a:bodyPr/>
        <a:lstStyle/>
        <a:p>
          <a:endParaRPr lang="ru-RU"/>
        </a:p>
      </dgm:t>
    </dgm:pt>
    <dgm:pt modelId="{3C1AC799-A461-4EC4-A4BA-1E35C6E6F2C0}" type="sibTrans" cxnId="{3DAFBB70-84D3-4D06-8F79-C5A9A6A86F34}">
      <dgm:prSet/>
      <dgm:spPr/>
      <dgm:t>
        <a:bodyPr/>
        <a:lstStyle/>
        <a:p>
          <a:endParaRPr lang="ru-RU"/>
        </a:p>
      </dgm:t>
    </dgm:pt>
    <dgm:pt modelId="{EE9EFBBA-D6F0-409D-BE7E-0337172D04B0}">
      <dgm:prSet phldrT="[Текст]" custT="1"/>
      <dgm:spPr/>
      <dgm:t>
        <a:bodyPr/>
        <a:lstStyle/>
        <a:p>
          <a:r>
            <a:rPr lang="ru-RU" sz="1200"/>
            <a:t>Массаж</a:t>
          </a:r>
        </a:p>
      </dgm:t>
    </dgm:pt>
    <dgm:pt modelId="{50F6231B-B923-4627-A3B4-12090F06A450}" type="parTrans" cxnId="{70679ED1-0AD0-4BE0-89CC-7B3E720BB9E0}">
      <dgm:prSet/>
      <dgm:spPr/>
      <dgm:t>
        <a:bodyPr/>
        <a:lstStyle/>
        <a:p>
          <a:endParaRPr lang="ru-RU"/>
        </a:p>
      </dgm:t>
    </dgm:pt>
    <dgm:pt modelId="{DEEEA198-5274-4A54-9158-19CA64702739}" type="sibTrans" cxnId="{70679ED1-0AD0-4BE0-89CC-7B3E720BB9E0}">
      <dgm:prSet/>
      <dgm:spPr/>
      <dgm:t>
        <a:bodyPr/>
        <a:lstStyle/>
        <a:p>
          <a:endParaRPr lang="ru-RU"/>
        </a:p>
      </dgm:t>
    </dgm:pt>
    <dgm:pt modelId="{DD0C12EC-0B1B-47F9-A502-6C681EC9BF8C}">
      <dgm:prSet phldrT="[Текст]" custT="1"/>
      <dgm:spPr/>
      <dgm:t>
        <a:bodyPr/>
        <a:lstStyle/>
        <a:p>
          <a:r>
            <a:rPr lang="ru-RU" sz="1200"/>
            <a:t>Рефлексотерапия</a:t>
          </a:r>
        </a:p>
      </dgm:t>
    </dgm:pt>
    <dgm:pt modelId="{46BAFCF5-4C32-49E4-A91F-4C1C151B3B29}" type="parTrans" cxnId="{DA8F0466-7CE1-434C-B3C5-1DBF7A7EDF1E}">
      <dgm:prSet/>
      <dgm:spPr/>
      <dgm:t>
        <a:bodyPr/>
        <a:lstStyle/>
        <a:p>
          <a:endParaRPr lang="ru-RU"/>
        </a:p>
      </dgm:t>
    </dgm:pt>
    <dgm:pt modelId="{EED7AF1B-81A5-44F4-ABBB-0F70F4086738}" type="sibTrans" cxnId="{DA8F0466-7CE1-434C-B3C5-1DBF7A7EDF1E}">
      <dgm:prSet/>
      <dgm:spPr/>
      <dgm:t>
        <a:bodyPr/>
        <a:lstStyle/>
        <a:p>
          <a:endParaRPr lang="ru-RU"/>
        </a:p>
      </dgm:t>
    </dgm:pt>
    <dgm:pt modelId="{9BF6591C-8021-46FF-A232-418CCE7AEE54}">
      <dgm:prSet phldrT="[Текст]" custT="1"/>
      <dgm:spPr/>
      <dgm:t>
        <a:bodyPr/>
        <a:lstStyle/>
        <a:p>
          <a:r>
            <a:rPr lang="ru-RU" sz="1200"/>
            <a:t>Мануальная терапия</a:t>
          </a:r>
        </a:p>
      </dgm:t>
    </dgm:pt>
    <dgm:pt modelId="{494EBADA-76D0-499F-B3D4-C307C714C5EB}" type="parTrans" cxnId="{724495B3-FCAD-41F5-B547-66107DC379F1}">
      <dgm:prSet/>
      <dgm:spPr/>
      <dgm:t>
        <a:bodyPr/>
        <a:lstStyle/>
        <a:p>
          <a:endParaRPr lang="ru-RU"/>
        </a:p>
      </dgm:t>
    </dgm:pt>
    <dgm:pt modelId="{6A40AB07-8DCD-40D2-9D17-4679B3141047}" type="sibTrans" cxnId="{724495B3-FCAD-41F5-B547-66107DC379F1}">
      <dgm:prSet/>
      <dgm:spPr/>
      <dgm:t>
        <a:bodyPr/>
        <a:lstStyle/>
        <a:p>
          <a:endParaRPr lang="ru-RU"/>
        </a:p>
      </dgm:t>
    </dgm:pt>
    <dgm:pt modelId="{D4B5C7E9-AB86-4D0C-97D4-928ECCA4AA64}">
      <dgm:prSet phldrT="[Текст]" custT="1"/>
      <dgm:spPr/>
      <dgm:t>
        <a:bodyPr/>
        <a:lstStyle/>
        <a:p>
          <a:r>
            <a:rPr lang="ru-RU" sz="1200"/>
            <a:t>Тракция (вытяжение)</a:t>
          </a:r>
        </a:p>
      </dgm:t>
    </dgm:pt>
    <dgm:pt modelId="{1DC4D595-EFF9-4E4C-B14C-F8D7E3C7499D}" type="parTrans" cxnId="{342D708C-ACBD-4E59-BAEE-6EF1CC6ED47D}">
      <dgm:prSet/>
      <dgm:spPr/>
      <dgm:t>
        <a:bodyPr/>
        <a:lstStyle/>
        <a:p>
          <a:endParaRPr lang="ru-RU"/>
        </a:p>
      </dgm:t>
    </dgm:pt>
    <dgm:pt modelId="{5F5798F3-AC3A-46D7-AF0A-CC922CFA5F40}" type="sibTrans" cxnId="{342D708C-ACBD-4E59-BAEE-6EF1CC6ED47D}">
      <dgm:prSet/>
      <dgm:spPr/>
      <dgm:t>
        <a:bodyPr/>
        <a:lstStyle/>
        <a:p>
          <a:endParaRPr lang="ru-RU"/>
        </a:p>
      </dgm:t>
    </dgm:pt>
    <dgm:pt modelId="{0132FD00-CB0F-42DE-BC41-A2533235000F}">
      <dgm:prSet phldrT="[Текст]" custT="1"/>
      <dgm:spPr/>
      <dgm:t>
        <a:bodyPr/>
        <a:lstStyle/>
        <a:p>
          <a:r>
            <a:rPr lang="ru-RU" sz="1200"/>
            <a:t>Медикаментозная терапия</a:t>
          </a:r>
        </a:p>
      </dgm:t>
    </dgm:pt>
    <dgm:pt modelId="{CD71D914-866B-491E-B743-C898ED8E0D18}" type="parTrans" cxnId="{AEF7221A-3002-46A0-AB22-B0BFABBD51B9}">
      <dgm:prSet/>
      <dgm:spPr/>
      <dgm:t>
        <a:bodyPr/>
        <a:lstStyle/>
        <a:p>
          <a:endParaRPr lang="ru-RU"/>
        </a:p>
      </dgm:t>
    </dgm:pt>
    <dgm:pt modelId="{636CA6ED-895B-4FF5-9597-C3A338A5110B}" type="sibTrans" cxnId="{AEF7221A-3002-46A0-AB22-B0BFABBD51B9}">
      <dgm:prSet/>
      <dgm:spPr/>
      <dgm:t>
        <a:bodyPr/>
        <a:lstStyle/>
        <a:p>
          <a:endParaRPr lang="ru-RU"/>
        </a:p>
      </dgm:t>
    </dgm:pt>
    <dgm:pt modelId="{F8F401D1-9AD3-4973-B711-C50EDE86A17F}" type="pres">
      <dgm:prSet presAssocID="{DE998EA8-1131-404D-B74E-85B8FB63ABA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C1190E-9C48-49F8-81A6-150D054DB775}" type="pres">
      <dgm:prSet presAssocID="{F830FFED-A438-416D-8266-EBA0C60C4741}" presName="root1" presStyleCnt="0"/>
      <dgm:spPr/>
    </dgm:pt>
    <dgm:pt modelId="{92BD90AA-1CD4-40D7-A807-407C6EB1E83A}" type="pres">
      <dgm:prSet presAssocID="{F830FFED-A438-416D-8266-EBA0C60C4741}" presName="LevelOneTextNode" presStyleLbl="node0" presStyleIdx="0" presStyleCnt="1" custScaleY="75986" custLinFactNeighborX="2677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C4CCAD-2BFE-4967-ADA3-78F620CB60EC}" type="pres">
      <dgm:prSet presAssocID="{F830FFED-A438-416D-8266-EBA0C60C4741}" presName="level2hierChild" presStyleCnt="0"/>
      <dgm:spPr/>
    </dgm:pt>
    <dgm:pt modelId="{05728AAD-16B0-4DE7-BCA7-E98CB917405B}" type="pres">
      <dgm:prSet presAssocID="{E2D00775-E216-4977-8374-77825A34EBA9}" presName="conn2-1" presStyleLbl="parChTrans1D2" presStyleIdx="0" presStyleCnt="8"/>
      <dgm:spPr/>
      <dgm:t>
        <a:bodyPr/>
        <a:lstStyle/>
        <a:p>
          <a:endParaRPr lang="ru-RU"/>
        </a:p>
      </dgm:t>
    </dgm:pt>
    <dgm:pt modelId="{548B2AC2-1D86-43F4-A192-1EDD8D267FEB}" type="pres">
      <dgm:prSet presAssocID="{E2D00775-E216-4977-8374-77825A34EBA9}" presName="connTx" presStyleLbl="parChTrans1D2" presStyleIdx="0" presStyleCnt="8"/>
      <dgm:spPr/>
      <dgm:t>
        <a:bodyPr/>
        <a:lstStyle/>
        <a:p>
          <a:endParaRPr lang="ru-RU"/>
        </a:p>
      </dgm:t>
    </dgm:pt>
    <dgm:pt modelId="{C439E034-7580-4309-9246-6FDBD1CD8640}" type="pres">
      <dgm:prSet presAssocID="{83E4CA9A-E14C-45E0-A84D-573DFF97AADE}" presName="root2" presStyleCnt="0"/>
      <dgm:spPr/>
    </dgm:pt>
    <dgm:pt modelId="{E79CF6D9-15DD-4DEC-8F94-1210BBD43463}" type="pres">
      <dgm:prSet presAssocID="{83E4CA9A-E14C-45E0-A84D-573DFF97AADE}" presName="LevelTwoTextNode" presStyleLbl="asst1" presStyleIdx="0" presStyleCnt="1" custScaleX="102167" custScaleY="231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47E930-F5E5-4200-B4A0-99045BE15651}" type="pres">
      <dgm:prSet presAssocID="{83E4CA9A-E14C-45E0-A84D-573DFF97AADE}" presName="level3hierChild" presStyleCnt="0"/>
      <dgm:spPr/>
    </dgm:pt>
    <dgm:pt modelId="{FF8A60F4-64F8-4EA2-9E00-EEA8E9520A33}" type="pres">
      <dgm:prSet presAssocID="{4108A4B2-A200-4078-9463-3F9D7805E73C}" presName="conn2-1" presStyleLbl="parChTrans1D2" presStyleIdx="1" presStyleCnt="8"/>
      <dgm:spPr/>
      <dgm:t>
        <a:bodyPr/>
        <a:lstStyle/>
        <a:p>
          <a:endParaRPr lang="ru-RU"/>
        </a:p>
      </dgm:t>
    </dgm:pt>
    <dgm:pt modelId="{419298C1-EE60-4837-AEE6-36D2EC433CB2}" type="pres">
      <dgm:prSet presAssocID="{4108A4B2-A200-4078-9463-3F9D7805E73C}" presName="connTx" presStyleLbl="parChTrans1D2" presStyleIdx="1" presStyleCnt="8"/>
      <dgm:spPr/>
      <dgm:t>
        <a:bodyPr/>
        <a:lstStyle/>
        <a:p>
          <a:endParaRPr lang="ru-RU"/>
        </a:p>
      </dgm:t>
    </dgm:pt>
    <dgm:pt modelId="{B6E212C0-3336-459E-B764-D44C4E2A6002}" type="pres">
      <dgm:prSet presAssocID="{AE8BE781-37AC-429E-B3A8-1EEDE2E39930}" presName="root2" presStyleCnt="0"/>
      <dgm:spPr/>
    </dgm:pt>
    <dgm:pt modelId="{849A3F40-E20E-4A06-ACAE-D80552B3D87A}" type="pres">
      <dgm:prSet presAssocID="{AE8BE781-37AC-429E-B3A8-1EEDE2E39930}" presName="LevelTwoTextNode" presStyleLbl="node2" presStyleIdx="0" presStyleCnt="7" custScaleX="101967" custScaleY="490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756F15-B00F-47E0-AC57-A64D7B9C579F}" type="pres">
      <dgm:prSet presAssocID="{AE8BE781-37AC-429E-B3A8-1EEDE2E39930}" presName="level3hierChild" presStyleCnt="0"/>
      <dgm:spPr/>
    </dgm:pt>
    <dgm:pt modelId="{36C0E85C-1645-403B-9995-D19C1E0C92D1}" type="pres">
      <dgm:prSet presAssocID="{F2B14EBC-4047-4381-A411-F41C3CC584AD}" presName="conn2-1" presStyleLbl="parChTrans1D2" presStyleIdx="2" presStyleCnt="8"/>
      <dgm:spPr/>
      <dgm:t>
        <a:bodyPr/>
        <a:lstStyle/>
        <a:p>
          <a:endParaRPr lang="ru-RU"/>
        </a:p>
      </dgm:t>
    </dgm:pt>
    <dgm:pt modelId="{35CB1EA6-77D6-491A-8E69-FBEA4292E361}" type="pres">
      <dgm:prSet presAssocID="{F2B14EBC-4047-4381-A411-F41C3CC584AD}" presName="connTx" presStyleLbl="parChTrans1D2" presStyleIdx="2" presStyleCnt="8"/>
      <dgm:spPr/>
      <dgm:t>
        <a:bodyPr/>
        <a:lstStyle/>
        <a:p>
          <a:endParaRPr lang="ru-RU"/>
        </a:p>
      </dgm:t>
    </dgm:pt>
    <dgm:pt modelId="{EDB08A0D-EF2D-498C-A375-D4742BEDF548}" type="pres">
      <dgm:prSet presAssocID="{7B70B0A8-6899-463E-B546-9BADAFEF95FC}" presName="root2" presStyleCnt="0"/>
      <dgm:spPr/>
    </dgm:pt>
    <dgm:pt modelId="{2B4C13B4-9EAB-4827-B866-713A397A6842}" type="pres">
      <dgm:prSet presAssocID="{7B70B0A8-6899-463E-B546-9BADAFEF95FC}" presName="LevelTwoTextNode" presStyleLbl="node2" presStyleIdx="1" presStyleCnt="7" custScaleX="102942" custScaleY="263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5CFF18-F8B8-46EB-ABD6-AB9EA8C7B3A6}" type="pres">
      <dgm:prSet presAssocID="{7B70B0A8-6899-463E-B546-9BADAFEF95FC}" presName="level3hierChild" presStyleCnt="0"/>
      <dgm:spPr/>
    </dgm:pt>
    <dgm:pt modelId="{2A18642B-55F9-4049-BA85-24D189B3489A}" type="pres">
      <dgm:prSet presAssocID="{50F6231B-B923-4627-A3B4-12090F06A450}" presName="conn2-1" presStyleLbl="parChTrans1D2" presStyleIdx="3" presStyleCnt="8"/>
      <dgm:spPr/>
      <dgm:t>
        <a:bodyPr/>
        <a:lstStyle/>
        <a:p>
          <a:endParaRPr lang="ru-RU"/>
        </a:p>
      </dgm:t>
    </dgm:pt>
    <dgm:pt modelId="{D67E6777-6894-4239-84DD-E96E8F8E5469}" type="pres">
      <dgm:prSet presAssocID="{50F6231B-B923-4627-A3B4-12090F06A450}" presName="connTx" presStyleLbl="parChTrans1D2" presStyleIdx="3" presStyleCnt="8"/>
      <dgm:spPr/>
      <dgm:t>
        <a:bodyPr/>
        <a:lstStyle/>
        <a:p>
          <a:endParaRPr lang="ru-RU"/>
        </a:p>
      </dgm:t>
    </dgm:pt>
    <dgm:pt modelId="{AF20AC67-BB69-46C5-AA52-9C8232B17677}" type="pres">
      <dgm:prSet presAssocID="{EE9EFBBA-D6F0-409D-BE7E-0337172D04B0}" presName="root2" presStyleCnt="0"/>
      <dgm:spPr/>
    </dgm:pt>
    <dgm:pt modelId="{66485E1E-15B1-41EC-A5C2-F8C5CF948DEC}" type="pres">
      <dgm:prSet presAssocID="{EE9EFBBA-D6F0-409D-BE7E-0337172D04B0}" presName="LevelTwoTextNode" presStyleLbl="node2" presStyleIdx="2" presStyleCnt="7" custScaleX="102711" custScaleY="293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E71D4F-4E05-4483-9E51-8007EC284274}" type="pres">
      <dgm:prSet presAssocID="{EE9EFBBA-D6F0-409D-BE7E-0337172D04B0}" presName="level3hierChild" presStyleCnt="0"/>
      <dgm:spPr/>
    </dgm:pt>
    <dgm:pt modelId="{B3503BCF-4E59-415A-A011-3E1C54BC94D3}" type="pres">
      <dgm:prSet presAssocID="{46BAFCF5-4C32-49E4-A91F-4C1C151B3B29}" presName="conn2-1" presStyleLbl="parChTrans1D2" presStyleIdx="4" presStyleCnt="8"/>
      <dgm:spPr/>
      <dgm:t>
        <a:bodyPr/>
        <a:lstStyle/>
        <a:p>
          <a:endParaRPr lang="ru-RU"/>
        </a:p>
      </dgm:t>
    </dgm:pt>
    <dgm:pt modelId="{9DC03A56-D1B0-4FDA-B931-2D7D9F2ACED0}" type="pres">
      <dgm:prSet presAssocID="{46BAFCF5-4C32-49E4-A91F-4C1C151B3B29}" presName="connTx" presStyleLbl="parChTrans1D2" presStyleIdx="4" presStyleCnt="8"/>
      <dgm:spPr/>
      <dgm:t>
        <a:bodyPr/>
        <a:lstStyle/>
        <a:p>
          <a:endParaRPr lang="ru-RU"/>
        </a:p>
      </dgm:t>
    </dgm:pt>
    <dgm:pt modelId="{841A01AA-A44C-4BE9-9DD6-D7FCB74F4786}" type="pres">
      <dgm:prSet presAssocID="{DD0C12EC-0B1B-47F9-A502-6C681EC9BF8C}" presName="root2" presStyleCnt="0"/>
      <dgm:spPr/>
    </dgm:pt>
    <dgm:pt modelId="{72EA681D-6DBD-4FE6-B6A6-63A0BC261686}" type="pres">
      <dgm:prSet presAssocID="{DD0C12EC-0B1B-47F9-A502-6C681EC9BF8C}" presName="LevelTwoTextNode" presStyleLbl="node2" presStyleIdx="3" presStyleCnt="7" custScaleX="101587" custScaleY="27949" custLinFactNeighborX="885" custLinFactNeighborY="-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FD59BD-6292-4003-A21A-4D9079EE7C96}" type="pres">
      <dgm:prSet presAssocID="{DD0C12EC-0B1B-47F9-A502-6C681EC9BF8C}" presName="level3hierChild" presStyleCnt="0"/>
      <dgm:spPr/>
    </dgm:pt>
    <dgm:pt modelId="{104A4E83-AEEA-4771-B2D9-5ED770880FA6}" type="pres">
      <dgm:prSet presAssocID="{494EBADA-76D0-499F-B3D4-C307C714C5EB}" presName="conn2-1" presStyleLbl="parChTrans1D2" presStyleIdx="5" presStyleCnt="8"/>
      <dgm:spPr/>
      <dgm:t>
        <a:bodyPr/>
        <a:lstStyle/>
        <a:p>
          <a:endParaRPr lang="ru-RU"/>
        </a:p>
      </dgm:t>
    </dgm:pt>
    <dgm:pt modelId="{B07F8E52-03C9-4274-AF7A-4B36E06862CB}" type="pres">
      <dgm:prSet presAssocID="{494EBADA-76D0-499F-B3D4-C307C714C5EB}" presName="connTx" presStyleLbl="parChTrans1D2" presStyleIdx="5" presStyleCnt="8"/>
      <dgm:spPr/>
      <dgm:t>
        <a:bodyPr/>
        <a:lstStyle/>
        <a:p>
          <a:endParaRPr lang="ru-RU"/>
        </a:p>
      </dgm:t>
    </dgm:pt>
    <dgm:pt modelId="{98A77D7F-EBCB-46A4-8B8A-1CB0E4311B97}" type="pres">
      <dgm:prSet presAssocID="{9BF6591C-8021-46FF-A232-418CCE7AEE54}" presName="root2" presStyleCnt="0"/>
      <dgm:spPr/>
    </dgm:pt>
    <dgm:pt modelId="{6C41F3A3-0A4B-4ECC-AE35-4839A31F8342}" type="pres">
      <dgm:prSet presAssocID="{9BF6591C-8021-46FF-A232-418CCE7AEE54}" presName="LevelTwoTextNode" presStyleLbl="node2" presStyleIdx="4" presStyleCnt="7" custScaleX="101383" custScaleY="24229" custLinFactNeighborX="885" custLinFactNeighborY="-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83C22B-74C2-4C83-9CC3-1E89CC755EAC}" type="pres">
      <dgm:prSet presAssocID="{9BF6591C-8021-46FF-A232-418CCE7AEE54}" presName="level3hierChild" presStyleCnt="0"/>
      <dgm:spPr/>
    </dgm:pt>
    <dgm:pt modelId="{6498EF5D-4299-45CF-8C43-2CF1E4CBA3C1}" type="pres">
      <dgm:prSet presAssocID="{1DC4D595-EFF9-4E4C-B14C-F8D7E3C7499D}" presName="conn2-1" presStyleLbl="parChTrans1D2" presStyleIdx="6" presStyleCnt="8"/>
      <dgm:spPr/>
      <dgm:t>
        <a:bodyPr/>
        <a:lstStyle/>
        <a:p>
          <a:endParaRPr lang="ru-RU"/>
        </a:p>
      </dgm:t>
    </dgm:pt>
    <dgm:pt modelId="{79460C7B-DC55-4A65-81D6-2380FDDF2825}" type="pres">
      <dgm:prSet presAssocID="{1DC4D595-EFF9-4E4C-B14C-F8D7E3C7499D}" presName="connTx" presStyleLbl="parChTrans1D2" presStyleIdx="6" presStyleCnt="8"/>
      <dgm:spPr/>
      <dgm:t>
        <a:bodyPr/>
        <a:lstStyle/>
        <a:p>
          <a:endParaRPr lang="ru-RU"/>
        </a:p>
      </dgm:t>
    </dgm:pt>
    <dgm:pt modelId="{E2A15BF5-4323-4CF9-8F47-1BA6BF8F734E}" type="pres">
      <dgm:prSet presAssocID="{D4B5C7E9-AB86-4D0C-97D4-928ECCA4AA64}" presName="root2" presStyleCnt="0"/>
      <dgm:spPr/>
    </dgm:pt>
    <dgm:pt modelId="{3AC522A9-7079-40B6-9741-DAD38071D7D7}" type="pres">
      <dgm:prSet presAssocID="{D4B5C7E9-AB86-4D0C-97D4-928ECCA4AA64}" presName="LevelTwoTextNode" presStyleLbl="node2" presStyleIdx="5" presStyleCnt="7" custScaleX="102241" custScaleY="256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5B086E-7C73-40E7-90A7-8609BE8882CA}" type="pres">
      <dgm:prSet presAssocID="{D4B5C7E9-AB86-4D0C-97D4-928ECCA4AA64}" presName="level3hierChild" presStyleCnt="0"/>
      <dgm:spPr/>
    </dgm:pt>
    <dgm:pt modelId="{DC5B0AB0-E084-42B8-AA24-5AD16AAFDC48}" type="pres">
      <dgm:prSet presAssocID="{CD71D914-866B-491E-B743-C898ED8E0D18}" presName="conn2-1" presStyleLbl="parChTrans1D2" presStyleIdx="7" presStyleCnt="8"/>
      <dgm:spPr/>
      <dgm:t>
        <a:bodyPr/>
        <a:lstStyle/>
        <a:p>
          <a:endParaRPr lang="ru-RU"/>
        </a:p>
      </dgm:t>
    </dgm:pt>
    <dgm:pt modelId="{81528D9A-B19E-4C12-B4BF-0FC80AB86A1D}" type="pres">
      <dgm:prSet presAssocID="{CD71D914-866B-491E-B743-C898ED8E0D18}" presName="connTx" presStyleLbl="parChTrans1D2" presStyleIdx="7" presStyleCnt="8"/>
      <dgm:spPr/>
      <dgm:t>
        <a:bodyPr/>
        <a:lstStyle/>
        <a:p>
          <a:endParaRPr lang="ru-RU"/>
        </a:p>
      </dgm:t>
    </dgm:pt>
    <dgm:pt modelId="{4A141EF4-7BA8-4966-A6B7-3CE951F0789F}" type="pres">
      <dgm:prSet presAssocID="{0132FD00-CB0F-42DE-BC41-A2533235000F}" presName="root2" presStyleCnt="0"/>
      <dgm:spPr/>
    </dgm:pt>
    <dgm:pt modelId="{F8D75EA4-894E-40AF-B8DE-8E4A666C2391}" type="pres">
      <dgm:prSet presAssocID="{0132FD00-CB0F-42DE-BC41-A2533235000F}" presName="LevelTwoTextNode" presStyleLbl="node2" presStyleIdx="6" presStyleCnt="7" custScaleX="101752" custScaleY="249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54A7D7-13FF-4D0B-AD72-D07BB96E388A}" type="pres">
      <dgm:prSet presAssocID="{0132FD00-CB0F-42DE-BC41-A2533235000F}" presName="level3hierChild" presStyleCnt="0"/>
      <dgm:spPr/>
    </dgm:pt>
  </dgm:ptLst>
  <dgm:cxnLst>
    <dgm:cxn modelId="{3EECF582-4286-4998-9254-96F07037C11E}" type="presOf" srcId="{4108A4B2-A200-4078-9463-3F9D7805E73C}" destId="{419298C1-EE60-4837-AEE6-36D2EC433CB2}" srcOrd="1" destOrd="0" presId="urn:microsoft.com/office/officeart/2008/layout/HorizontalMultiLevelHierarchy"/>
    <dgm:cxn modelId="{7962CC2E-2349-4113-BA9C-0E47E5139283}" type="presOf" srcId="{1DC4D595-EFF9-4E4C-B14C-F8D7E3C7499D}" destId="{6498EF5D-4299-45CF-8C43-2CF1E4CBA3C1}" srcOrd="0" destOrd="0" presId="urn:microsoft.com/office/officeart/2008/layout/HorizontalMultiLevelHierarchy"/>
    <dgm:cxn modelId="{B0B0CFAF-3E2E-48E2-8E22-BBFD2D864364}" type="presOf" srcId="{D4B5C7E9-AB86-4D0C-97D4-928ECCA4AA64}" destId="{3AC522A9-7079-40B6-9741-DAD38071D7D7}" srcOrd="0" destOrd="0" presId="urn:microsoft.com/office/officeart/2008/layout/HorizontalMultiLevelHierarchy"/>
    <dgm:cxn modelId="{DA8F0466-7CE1-434C-B3C5-1DBF7A7EDF1E}" srcId="{F830FFED-A438-416D-8266-EBA0C60C4741}" destId="{DD0C12EC-0B1B-47F9-A502-6C681EC9BF8C}" srcOrd="4" destOrd="0" parTransId="{46BAFCF5-4C32-49E4-A91F-4C1C151B3B29}" sibTransId="{EED7AF1B-81A5-44F4-ABBB-0F70F4086738}"/>
    <dgm:cxn modelId="{9385142F-E24F-45A0-8BB1-A5F5D2FDB23E}" type="presOf" srcId="{0132FD00-CB0F-42DE-BC41-A2533235000F}" destId="{F8D75EA4-894E-40AF-B8DE-8E4A666C2391}" srcOrd="0" destOrd="0" presId="urn:microsoft.com/office/officeart/2008/layout/HorizontalMultiLevelHierarchy"/>
    <dgm:cxn modelId="{342D708C-ACBD-4E59-BAEE-6EF1CC6ED47D}" srcId="{F830FFED-A438-416D-8266-EBA0C60C4741}" destId="{D4B5C7E9-AB86-4D0C-97D4-928ECCA4AA64}" srcOrd="6" destOrd="0" parTransId="{1DC4D595-EFF9-4E4C-B14C-F8D7E3C7499D}" sibTransId="{5F5798F3-AC3A-46D7-AF0A-CC922CFA5F40}"/>
    <dgm:cxn modelId="{06548B03-9D61-4007-84F0-254BC5C7B7BB}" type="presOf" srcId="{DE998EA8-1131-404D-B74E-85B8FB63ABAC}" destId="{F8F401D1-9AD3-4973-B711-C50EDE86A17F}" srcOrd="0" destOrd="0" presId="urn:microsoft.com/office/officeart/2008/layout/HorizontalMultiLevelHierarchy"/>
    <dgm:cxn modelId="{AAFF1066-0F5C-4877-B3A8-4E44A02ADE38}" type="presOf" srcId="{7B70B0A8-6899-463E-B546-9BADAFEF95FC}" destId="{2B4C13B4-9EAB-4827-B866-713A397A6842}" srcOrd="0" destOrd="0" presId="urn:microsoft.com/office/officeart/2008/layout/HorizontalMultiLevelHierarchy"/>
    <dgm:cxn modelId="{3DAFBB70-84D3-4D06-8F79-C5A9A6A86F34}" srcId="{F830FFED-A438-416D-8266-EBA0C60C4741}" destId="{7B70B0A8-6899-463E-B546-9BADAFEF95FC}" srcOrd="2" destOrd="0" parTransId="{F2B14EBC-4047-4381-A411-F41C3CC584AD}" sibTransId="{3C1AC799-A461-4EC4-A4BA-1E35C6E6F2C0}"/>
    <dgm:cxn modelId="{3D1A925D-BD0E-4BD8-B833-E83A0562EA4C}" type="presOf" srcId="{46BAFCF5-4C32-49E4-A91F-4C1C151B3B29}" destId="{B3503BCF-4E59-415A-A011-3E1C54BC94D3}" srcOrd="0" destOrd="0" presId="urn:microsoft.com/office/officeart/2008/layout/HorizontalMultiLevelHierarchy"/>
    <dgm:cxn modelId="{46BBFA05-C700-44FF-9129-301837813A27}" type="presOf" srcId="{EE9EFBBA-D6F0-409D-BE7E-0337172D04B0}" destId="{66485E1E-15B1-41EC-A5C2-F8C5CF948DEC}" srcOrd="0" destOrd="0" presId="urn:microsoft.com/office/officeart/2008/layout/HorizontalMultiLevelHierarchy"/>
    <dgm:cxn modelId="{6E770992-93BE-4A86-AA32-2B40CDA67429}" type="presOf" srcId="{DD0C12EC-0B1B-47F9-A502-6C681EC9BF8C}" destId="{72EA681D-6DBD-4FE6-B6A6-63A0BC261686}" srcOrd="0" destOrd="0" presId="urn:microsoft.com/office/officeart/2008/layout/HorizontalMultiLevelHierarchy"/>
    <dgm:cxn modelId="{1D782336-F986-4949-93AB-0CB0C5C07C72}" type="presOf" srcId="{4108A4B2-A200-4078-9463-3F9D7805E73C}" destId="{FF8A60F4-64F8-4EA2-9E00-EEA8E9520A33}" srcOrd="0" destOrd="0" presId="urn:microsoft.com/office/officeart/2008/layout/HorizontalMultiLevelHierarchy"/>
    <dgm:cxn modelId="{7536090B-DB1C-4451-9A9D-ED499A21CC66}" type="presOf" srcId="{9BF6591C-8021-46FF-A232-418CCE7AEE54}" destId="{6C41F3A3-0A4B-4ECC-AE35-4839A31F8342}" srcOrd="0" destOrd="0" presId="urn:microsoft.com/office/officeart/2008/layout/HorizontalMultiLevelHierarchy"/>
    <dgm:cxn modelId="{AEF7221A-3002-46A0-AB22-B0BFABBD51B9}" srcId="{F830FFED-A438-416D-8266-EBA0C60C4741}" destId="{0132FD00-CB0F-42DE-BC41-A2533235000F}" srcOrd="7" destOrd="0" parTransId="{CD71D914-866B-491E-B743-C898ED8E0D18}" sibTransId="{636CA6ED-895B-4FF5-9597-C3A338A5110B}"/>
    <dgm:cxn modelId="{863378AE-F555-4BD4-9AC2-96B11BD33974}" type="presOf" srcId="{F2B14EBC-4047-4381-A411-F41C3CC584AD}" destId="{35CB1EA6-77D6-491A-8E69-FBEA4292E361}" srcOrd="1" destOrd="0" presId="urn:microsoft.com/office/officeart/2008/layout/HorizontalMultiLevelHierarchy"/>
    <dgm:cxn modelId="{203941EA-AB20-4329-AB35-36797CBCA67B}" type="presOf" srcId="{AE8BE781-37AC-429E-B3A8-1EEDE2E39930}" destId="{849A3F40-E20E-4A06-ACAE-D80552B3D87A}" srcOrd="0" destOrd="0" presId="urn:microsoft.com/office/officeart/2008/layout/HorizontalMultiLevelHierarchy"/>
    <dgm:cxn modelId="{36306608-2801-4D00-91BC-9E4B78B96610}" type="presOf" srcId="{CD71D914-866B-491E-B743-C898ED8E0D18}" destId="{DC5B0AB0-E084-42B8-AA24-5AD16AAFDC48}" srcOrd="0" destOrd="0" presId="urn:microsoft.com/office/officeart/2008/layout/HorizontalMultiLevelHierarchy"/>
    <dgm:cxn modelId="{3A9E5A52-03A0-4F7A-93C4-2B37DC8A0BAF}" type="presOf" srcId="{E2D00775-E216-4977-8374-77825A34EBA9}" destId="{548B2AC2-1D86-43F4-A192-1EDD8D267FEB}" srcOrd="1" destOrd="0" presId="urn:microsoft.com/office/officeart/2008/layout/HorizontalMultiLevelHierarchy"/>
    <dgm:cxn modelId="{1869BEFB-9467-4264-B43B-A6D9B0FECFC4}" srcId="{F830FFED-A438-416D-8266-EBA0C60C4741}" destId="{83E4CA9A-E14C-45E0-A84D-573DFF97AADE}" srcOrd="0" destOrd="0" parTransId="{E2D00775-E216-4977-8374-77825A34EBA9}" sibTransId="{6C0DF880-B865-4E38-A6BA-BC96040CFC80}"/>
    <dgm:cxn modelId="{E5C512C3-2296-424A-A741-B26312BEC57B}" type="presOf" srcId="{E2D00775-E216-4977-8374-77825A34EBA9}" destId="{05728AAD-16B0-4DE7-BCA7-E98CB917405B}" srcOrd="0" destOrd="0" presId="urn:microsoft.com/office/officeart/2008/layout/HorizontalMultiLevelHierarchy"/>
    <dgm:cxn modelId="{70679ED1-0AD0-4BE0-89CC-7B3E720BB9E0}" srcId="{F830FFED-A438-416D-8266-EBA0C60C4741}" destId="{EE9EFBBA-D6F0-409D-BE7E-0337172D04B0}" srcOrd="3" destOrd="0" parTransId="{50F6231B-B923-4627-A3B4-12090F06A450}" sibTransId="{DEEEA198-5274-4A54-9158-19CA64702739}"/>
    <dgm:cxn modelId="{EBE873B6-F93D-4792-80C0-2826C2504006}" srcId="{F830FFED-A438-416D-8266-EBA0C60C4741}" destId="{AE8BE781-37AC-429E-B3A8-1EEDE2E39930}" srcOrd="1" destOrd="0" parTransId="{4108A4B2-A200-4078-9463-3F9D7805E73C}" sibTransId="{54E1EF5E-06A9-4139-A778-5F3D3B2A29B1}"/>
    <dgm:cxn modelId="{1907872D-6E3F-49E5-B985-75614984AC59}" type="presOf" srcId="{50F6231B-B923-4627-A3B4-12090F06A450}" destId="{2A18642B-55F9-4049-BA85-24D189B3489A}" srcOrd="0" destOrd="0" presId="urn:microsoft.com/office/officeart/2008/layout/HorizontalMultiLevelHierarchy"/>
    <dgm:cxn modelId="{D3618274-B149-4781-83DF-EC318BA72F8F}" type="presOf" srcId="{494EBADA-76D0-499F-B3D4-C307C714C5EB}" destId="{B07F8E52-03C9-4274-AF7A-4B36E06862CB}" srcOrd="1" destOrd="0" presId="urn:microsoft.com/office/officeart/2008/layout/HorizontalMultiLevelHierarchy"/>
    <dgm:cxn modelId="{724495B3-FCAD-41F5-B547-66107DC379F1}" srcId="{F830FFED-A438-416D-8266-EBA0C60C4741}" destId="{9BF6591C-8021-46FF-A232-418CCE7AEE54}" srcOrd="5" destOrd="0" parTransId="{494EBADA-76D0-499F-B3D4-C307C714C5EB}" sibTransId="{6A40AB07-8DCD-40D2-9D17-4679B3141047}"/>
    <dgm:cxn modelId="{F7716CA4-F40F-4589-82C4-CDC39057ED78}" type="presOf" srcId="{1DC4D595-EFF9-4E4C-B14C-F8D7E3C7499D}" destId="{79460C7B-DC55-4A65-81D6-2380FDDF2825}" srcOrd="1" destOrd="0" presId="urn:microsoft.com/office/officeart/2008/layout/HorizontalMultiLevelHierarchy"/>
    <dgm:cxn modelId="{FB62BA2E-089C-487D-91AD-16B75AB33393}" type="presOf" srcId="{50F6231B-B923-4627-A3B4-12090F06A450}" destId="{D67E6777-6894-4239-84DD-E96E8F8E5469}" srcOrd="1" destOrd="0" presId="urn:microsoft.com/office/officeart/2008/layout/HorizontalMultiLevelHierarchy"/>
    <dgm:cxn modelId="{D6E4AF38-D672-47E5-B8CA-FB484854D1C8}" type="presOf" srcId="{494EBADA-76D0-499F-B3D4-C307C714C5EB}" destId="{104A4E83-AEEA-4771-B2D9-5ED770880FA6}" srcOrd="0" destOrd="0" presId="urn:microsoft.com/office/officeart/2008/layout/HorizontalMultiLevelHierarchy"/>
    <dgm:cxn modelId="{D5DA16A0-EB75-4281-8A79-21717E056056}" type="presOf" srcId="{F830FFED-A438-416D-8266-EBA0C60C4741}" destId="{92BD90AA-1CD4-40D7-A807-407C6EB1E83A}" srcOrd="0" destOrd="0" presId="urn:microsoft.com/office/officeart/2008/layout/HorizontalMultiLevelHierarchy"/>
    <dgm:cxn modelId="{7BF982C4-56A9-479D-835E-AF6375E051B4}" type="presOf" srcId="{CD71D914-866B-491E-B743-C898ED8E0D18}" destId="{81528D9A-B19E-4C12-B4BF-0FC80AB86A1D}" srcOrd="1" destOrd="0" presId="urn:microsoft.com/office/officeart/2008/layout/HorizontalMultiLevelHierarchy"/>
    <dgm:cxn modelId="{FF98E658-77B7-4C13-A686-4F1D7560E212}" srcId="{DE998EA8-1131-404D-B74E-85B8FB63ABAC}" destId="{F830FFED-A438-416D-8266-EBA0C60C4741}" srcOrd="0" destOrd="0" parTransId="{19959187-639E-4A0D-8036-EF2C72E2DF22}" sibTransId="{F020FE8C-316B-4259-904B-CC60D6397764}"/>
    <dgm:cxn modelId="{86AEE3E2-D53E-40AF-84E1-18F946E6F951}" type="presOf" srcId="{F2B14EBC-4047-4381-A411-F41C3CC584AD}" destId="{36C0E85C-1645-403B-9995-D19C1E0C92D1}" srcOrd="0" destOrd="0" presId="urn:microsoft.com/office/officeart/2008/layout/HorizontalMultiLevelHierarchy"/>
    <dgm:cxn modelId="{D52B0DA0-AEB7-4B3C-A3CF-A887D630BA0A}" type="presOf" srcId="{83E4CA9A-E14C-45E0-A84D-573DFF97AADE}" destId="{E79CF6D9-15DD-4DEC-8F94-1210BBD43463}" srcOrd="0" destOrd="0" presId="urn:microsoft.com/office/officeart/2008/layout/HorizontalMultiLevelHierarchy"/>
    <dgm:cxn modelId="{984D277F-8EB6-451C-BDA9-EFAFAD577F66}" type="presOf" srcId="{46BAFCF5-4C32-49E4-A91F-4C1C151B3B29}" destId="{9DC03A56-D1B0-4FDA-B931-2D7D9F2ACED0}" srcOrd="1" destOrd="0" presId="urn:microsoft.com/office/officeart/2008/layout/HorizontalMultiLevelHierarchy"/>
    <dgm:cxn modelId="{359F6AB7-EF33-4380-870E-FD88FCF72ED4}" type="presParOf" srcId="{F8F401D1-9AD3-4973-B711-C50EDE86A17F}" destId="{3DC1190E-9C48-49F8-81A6-150D054DB775}" srcOrd="0" destOrd="0" presId="urn:microsoft.com/office/officeart/2008/layout/HorizontalMultiLevelHierarchy"/>
    <dgm:cxn modelId="{98BC5E0A-3FB5-484A-834B-52BB0D9567E7}" type="presParOf" srcId="{3DC1190E-9C48-49F8-81A6-150D054DB775}" destId="{92BD90AA-1CD4-40D7-A807-407C6EB1E83A}" srcOrd="0" destOrd="0" presId="urn:microsoft.com/office/officeart/2008/layout/HorizontalMultiLevelHierarchy"/>
    <dgm:cxn modelId="{DF21B43C-E450-445F-BAA0-2997F3979483}" type="presParOf" srcId="{3DC1190E-9C48-49F8-81A6-150D054DB775}" destId="{10C4CCAD-2BFE-4967-ADA3-78F620CB60EC}" srcOrd="1" destOrd="0" presId="urn:microsoft.com/office/officeart/2008/layout/HorizontalMultiLevelHierarchy"/>
    <dgm:cxn modelId="{E7B5F1C7-2005-4BB8-84C1-FC75775B1F04}" type="presParOf" srcId="{10C4CCAD-2BFE-4967-ADA3-78F620CB60EC}" destId="{05728AAD-16B0-4DE7-BCA7-E98CB917405B}" srcOrd="0" destOrd="0" presId="urn:microsoft.com/office/officeart/2008/layout/HorizontalMultiLevelHierarchy"/>
    <dgm:cxn modelId="{2CC6C153-E743-43BC-8948-7814E1A075F2}" type="presParOf" srcId="{05728AAD-16B0-4DE7-BCA7-E98CB917405B}" destId="{548B2AC2-1D86-43F4-A192-1EDD8D267FEB}" srcOrd="0" destOrd="0" presId="urn:microsoft.com/office/officeart/2008/layout/HorizontalMultiLevelHierarchy"/>
    <dgm:cxn modelId="{9E88D48A-0247-4F85-8FF1-A623D1E8481A}" type="presParOf" srcId="{10C4CCAD-2BFE-4967-ADA3-78F620CB60EC}" destId="{C439E034-7580-4309-9246-6FDBD1CD8640}" srcOrd="1" destOrd="0" presId="urn:microsoft.com/office/officeart/2008/layout/HorizontalMultiLevelHierarchy"/>
    <dgm:cxn modelId="{C5CAF087-A3A1-46B4-B90F-16FF78BDB7C6}" type="presParOf" srcId="{C439E034-7580-4309-9246-6FDBD1CD8640}" destId="{E79CF6D9-15DD-4DEC-8F94-1210BBD43463}" srcOrd="0" destOrd="0" presId="urn:microsoft.com/office/officeart/2008/layout/HorizontalMultiLevelHierarchy"/>
    <dgm:cxn modelId="{4E20F3B6-277A-4E43-956B-569F55671A67}" type="presParOf" srcId="{C439E034-7580-4309-9246-6FDBD1CD8640}" destId="{2F47E930-F5E5-4200-B4A0-99045BE15651}" srcOrd="1" destOrd="0" presId="urn:microsoft.com/office/officeart/2008/layout/HorizontalMultiLevelHierarchy"/>
    <dgm:cxn modelId="{BD6004B5-9730-4F59-8DD9-C96AC702CD4C}" type="presParOf" srcId="{10C4CCAD-2BFE-4967-ADA3-78F620CB60EC}" destId="{FF8A60F4-64F8-4EA2-9E00-EEA8E9520A33}" srcOrd="2" destOrd="0" presId="urn:microsoft.com/office/officeart/2008/layout/HorizontalMultiLevelHierarchy"/>
    <dgm:cxn modelId="{4C0D65A3-EB0F-40D0-9973-02217F54B34A}" type="presParOf" srcId="{FF8A60F4-64F8-4EA2-9E00-EEA8E9520A33}" destId="{419298C1-EE60-4837-AEE6-36D2EC433CB2}" srcOrd="0" destOrd="0" presId="urn:microsoft.com/office/officeart/2008/layout/HorizontalMultiLevelHierarchy"/>
    <dgm:cxn modelId="{7B637B17-90BA-4A6D-A7F6-50CDE70BA2B4}" type="presParOf" srcId="{10C4CCAD-2BFE-4967-ADA3-78F620CB60EC}" destId="{B6E212C0-3336-459E-B764-D44C4E2A6002}" srcOrd="3" destOrd="0" presId="urn:microsoft.com/office/officeart/2008/layout/HorizontalMultiLevelHierarchy"/>
    <dgm:cxn modelId="{15E2A281-D804-44A7-A542-A56CADD0BDBD}" type="presParOf" srcId="{B6E212C0-3336-459E-B764-D44C4E2A6002}" destId="{849A3F40-E20E-4A06-ACAE-D80552B3D87A}" srcOrd="0" destOrd="0" presId="urn:microsoft.com/office/officeart/2008/layout/HorizontalMultiLevelHierarchy"/>
    <dgm:cxn modelId="{9F2060BE-5D45-4EF5-A4EA-78AC87B44EC1}" type="presParOf" srcId="{B6E212C0-3336-459E-B764-D44C4E2A6002}" destId="{CB756F15-B00F-47E0-AC57-A64D7B9C579F}" srcOrd="1" destOrd="0" presId="urn:microsoft.com/office/officeart/2008/layout/HorizontalMultiLevelHierarchy"/>
    <dgm:cxn modelId="{B7972011-61DE-4894-BEBF-8573ACCC783C}" type="presParOf" srcId="{10C4CCAD-2BFE-4967-ADA3-78F620CB60EC}" destId="{36C0E85C-1645-403B-9995-D19C1E0C92D1}" srcOrd="4" destOrd="0" presId="urn:microsoft.com/office/officeart/2008/layout/HorizontalMultiLevelHierarchy"/>
    <dgm:cxn modelId="{771FC3DA-CE13-4263-BA95-8B3B613F0CE0}" type="presParOf" srcId="{36C0E85C-1645-403B-9995-D19C1E0C92D1}" destId="{35CB1EA6-77D6-491A-8E69-FBEA4292E361}" srcOrd="0" destOrd="0" presId="urn:microsoft.com/office/officeart/2008/layout/HorizontalMultiLevelHierarchy"/>
    <dgm:cxn modelId="{D03D0371-7629-4263-980B-FF1673FC86EE}" type="presParOf" srcId="{10C4CCAD-2BFE-4967-ADA3-78F620CB60EC}" destId="{EDB08A0D-EF2D-498C-A375-D4742BEDF548}" srcOrd="5" destOrd="0" presId="urn:microsoft.com/office/officeart/2008/layout/HorizontalMultiLevelHierarchy"/>
    <dgm:cxn modelId="{3F40B51D-E552-432B-B96A-1F784F1D2EFD}" type="presParOf" srcId="{EDB08A0D-EF2D-498C-A375-D4742BEDF548}" destId="{2B4C13B4-9EAB-4827-B866-713A397A6842}" srcOrd="0" destOrd="0" presId="urn:microsoft.com/office/officeart/2008/layout/HorizontalMultiLevelHierarchy"/>
    <dgm:cxn modelId="{F0277D5E-AFD0-4640-AA30-D3D136C28681}" type="presParOf" srcId="{EDB08A0D-EF2D-498C-A375-D4742BEDF548}" destId="{E65CFF18-F8B8-46EB-ABD6-AB9EA8C7B3A6}" srcOrd="1" destOrd="0" presId="urn:microsoft.com/office/officeart/2008/layout/HorizontalMultiLevelHierarchy"/>
    <dgm:cxn modelId="{3C31803F-F8CF-4C89-93F0-4199ED76CA5E}" type="presParOf" srcId="{10C4CCAD-2BFE-4967-ADA3-78F620CB60EC}" destId="{2A18642B-55F9-4049-BA85-24D189B3489A}" srcOrd="6" destOrd="0" presId="urn:microsoft.com/office/officeart/2008/layout/HorizontalMultiLevelHierarchy"/>
    <dgm:cxn modelId="{D9215D87-8855-4A87-83D2-5A8B4DFE9F18}" type="presParOf" srcId="{2A18642B-55F9-4049-BA85-24D189B3489A}" destId="{D67E6777-6894-4239-84DD-E96E8F8E5469}" srcOrd="0" destOrd="0" presId="urn:microsoft.com/office/officeart/2008/layout/HorizontalMultiLevelHierarchy"/>
    <dgm:cxn modelId="{35AFFDEB-AE91-4042-9006-159B1A66439E}" type="presParOf" srcId="{10C4CCAD-2BFE-4967-ADA3-78F620CB60EC}" destId="{AF20AC67-BB69-46C5-AA52-9C8232B17677}" srcOrd="7" destOrd="0" presId="urn:microsoft.com/office/officeart/2008/layout/HorizontalMultiLevelHierarchy"/>
    <dgm:cxn modelId="{FA8DFA9B-0231-4394-BD88-C9D91E25078A}" type="presParOf" srcId="{AF20AC67-BB69-46C5-AA52-9C8232B17677}" destId="{66485E1E-15B1-41EC-A5C2-F8C5CF948DEC}" srcOrd="0" destOrd="0" presId="urn:microsoft.com/office/officeart/2008/layout/HorizontalMultiLevelHierarchy"/>
    <dgm:cxn modelId="{56AE141D-D623-4939-AF1B-6837B5FE6E8B}" type="presParOf" srcId="{AF20AC67-BB69-46C5-AA52-9C8232B17677}" destId="{F8E71D4F-4E05-4483-9E51-8007EC284274}" srcOrd="1" destOrd="0" presId="urn:microsoft.com/office/officeart/2008/layout/HorizontalMultiLevelHierarchy"/>
    <dgm:cxn modelId="{02AA52FF-D0BF-4D96-8ED7-CAF48BC1845C}" type="presParOf" srcId="{10C4CCAD-2BFE-4967-ADA3-78F620CB60EC}" destId="{B3503BCF-4E59-415A-A011-3E1C54BC94D3}" srcOrd="8" destOrd="0" presId="urn:microsoft.com/office/officeart/2008/layout/HorizontalMultiLevelHierarchy"/>
    <dgm:cxn modelId="{64E5F879-B26C-4F6A-B2F0-B30B68A3D533}" type="presParOf" srcId="{B3503BCF-4E59-415A-A011-3E1C54BC94D3}" destId="{9DC03A56-D1B0-4FDA-B931-2D7D9F2ACED0}" srcOrd="0" destOrd="0" presId="urn:microsoft.com/office/officeart/2008/layout/HorizontalMultiLevelHierarchy"/>
    <dgm:cxn modelId="{CF191260-A00D-49A1-8950-44F68D4C48AE}" type="presParOf" srcId="{10C4CCAD-2BFE-4967-ADA3-78F620CB60EC}" destId="{841A01AA-A44C-4BE9-9DD6-D7FCB74F4786}" srcOrd="9" destOrd="0" presId="urn:microsoft.com/office/officeart/2008/layout/HorizontalMultiLevelHierarchy"/>
    <dgm:cxn modelId="{67E91FB5-E0A0-4267-9AE8-F13C63EFCA10}" type="presParOf" srcId="{841A01AA-A44C-4BE9-9DD6-D7FCB74F4786}" destId="{72EA681D-6DBD-4FE6-B6A6-63A0BC261686}" srcOrd="0" destOrd="0" presId="urn:microsoft.com/office/officeart/2008/layout/HorizontalMultiLevelHierarchy"/>
    <dgm:cxn modelId="{DEB1EB3B-335F-4EE8-A100-FD8E921B210B}" type="presParOf" srcId="{841A01AA-A44C-4BE9-9DD6-D7FCB74F4786}" destId="{3DFD59BD-6292-4003-A21A-4D9079EE7C96}" srcOrd="1" destOrd="0" presId="urn:microsoft.com/office/officeart/2008/layout/HorizontalMultiLevelHierarchy"/>
    <dgm:cxn modelId="{0ABF9932-DCE6-4E59-A82E-57DFBC37D0AA}" type="presParOf" srcId="{10C4CCAD-2BFE-4967-ADA3-78F620CB60EC}" destId="{104A4E83-AEEA-4771-B2D9-5ED770880FA6}" srcOrd="10" destOrd="0" presId="urn:microsoft.com/office/officeart/2008/layout/HorizontalMultiLevelHierarchy"/>
    <dgm:cxn modelId="{CD198089-C76F-4650-9C1E-B8ACC3EDF75D}" type="presParOf" srcId="{104A4E83-AEEA-4771-B2D9-5ED770880FA6}" destId="{B07F8E52-03C9-4274-AF7A-4B36E06862CB}" srcOrd="0" destOrd="0" presId="urn:microsoft.com/office/officeart/2008/layout/HorizontalMultiLevelHierarchy"/>
    <dgm:cxn modelId="{83891847-EC73-4330-8D44-CBA0804A3E44}" type="presParOf" srcId="{10C4CCAD-2BFE-4967-ADA3-78F620CB60EC}" destId="{98A77D7F-EBCB-46A4-8B8A-1CB0E4311B97}" srcOrd="11" destOrd="0" presId="urn:microsoft.com/office/officeart/2008/layout/HorizontalMultiLevelHierarchy"/>
    <dgm:cxn modelId="{63DD5386-949F-4F25-9826-59098A930F82}" type="presParOf" srcId="{98A77D7F-EBCB-46A4-8B8A-1CB0E4311B97}" destId="{6C41F3A3-0A4B-4ECC-AE35-4839A31F8342}" srcOrd="0" destOrd="0" presId="urn:microsoft.com/office/officeart/2008/layout/HorizontalMultiLevelHierarchy"/>
    <dgm:cxn modelId="{2C881F20-D14B-4572-944D-C074891A4BFC}" type="presParOf" srcId="{98A77D7F-EBCB-46A4-8B8A-1CB0E4311B97}" destId="{5683C22B-74C2-4C83-9CC3-1E89CC755EAC}" srcOrd="1" destOrd="0" presId="urn:microsoft.com/office/officeart/2008/layout/HorizontalMultiLevelHierarchy"/>
    <dgm:cxn modelId="{3974E6E6-8DE2-422E-8A77-DE10382D7320}" type="presParOf" srcId="{10C4CCAD-2BFE-4967-ADA3-78F620CB60EC}" destId="{6498EF5D-4299-45CF-8C43-2CF1E4CBA3C1}" srcOrd="12" destOrd="0" presId="urn:microsoft.com/office/officeart/2008/layout/HorizontalMultiLevelHierarchy"/>
    <dgm:cxn modelId="{671BC951-1570-4B68-8A91-54B5B100DAB7}" type="presParOf" srcId="{6498EF5D-4299-45CF-8C43-2CF1E4CBA3C1}" destId="{79460C7B-DC55-4A65-81D6-2380FDDF2825}" srcOrd="0" destOrd="0" presId="urn:microsoft.com/office/officeart/2008/layout/HorizontalMultiLevelHierarchy"/>
    <dgm:cxn modelId="{800B1103-DD42-4E11-8A5B-56D30925EB40}" type="presParOf" srcId="{10C4CCAD-2BFE-4967-ADA3-78F620CB60EC}" destId="{E2A15BF5-4323-4CF9-8F47-1BA6BF8F734E}" srcOrd="13" destOrd="0" presId="urn:microsoft.com/office/officeart/2008/layout/HorizontalMultiLevelHierarchy"/>
    <dgm:cxn modelId="{42698AF9-A980-4689-AB16-E4F7AAA8229E}" type="presParOf" srcId="{E2A15BF5-4323-4CF9-8F47-1BA6BF8F734E}" destId="{3AC522A9-7079-40B6-9741-DAD38071D7D7}" srcOrd="0" destOrd="0" presId="urn:microsoft.com/office/officeart/2008/layout/HorizontalMultiLevelHierarchy"/>
    <dgm:cxn modelId="{DE175BAE-B722-4BF1-B67A-9E517B585327}" type="presParOf" srcId="{E2A15BF5-4323-4CF9-8F47-1BA6BF8F734E}" destId="{055B086E-7C73-40E7-90A7-8609BE8882CA}" srcOrd="1" destOrd="0" presId="urn:microsoft.com/office/officeart/2008/layout/HorizontalMultiLevelHierarchy"/>
    <dgm:cxn modelId="{BAE8EF08-D43A-49E0-BBCA-7B070774F756}" type="presParOf" srcId="{10C4CCAD-2BFE-4967-ADA3-78F620CB60EC}" destId="{DC5B0AB0-E084-42B8-AA24-5AD16AAFDC48}" srcOrd="14" destOrd="0" presId="urn:microsoft.com/office/officeart/2008/layout/HorizontalMultiLevelHierarchy"/>
    <dgm:cxn modelId="{5524EA33-5F05-410A-97CF-2C8EC112976B}" type="presParOf" srcId="{DC5B0AB0-E084-42B8-AA24-5AD16AAFDC48}" destId="{81528D9A-B19E-4C12-B4BF-0FC80AB86A1D}" srcOrd="0" destOrd="0" presId="urn:microsoft.com/office/officeart/2008/layout/HorizontalMultiLevelHierarchy"/>
    <dgm:cxn modelId="{8031F826-605B-4BBA-A064-D2CD092682AD}" type="presParOf" srcId="{10C4CCAD-2BFE-4967-ADA3-78F620CB60EC}" destId="{4A141EF4-7BA8-4966-A6B7-3CE951F0789F}" srcOrd="15" destOrd="0" presId="urn:microsoft.com/office/officeart/2008/layout/HorizontalMultiLevelHierarchy"/>
    <dgm:cxn modelId="{A31B7925-08D8-4DCC-B011-A1FC60C62AF6}" type="presParOf" srcId="{4A141EF4-7BA8-4966-A6B7-3CE951F0789F}" destId="{F8D75EA4-894E-40AF-B8DE-8E4A666C2391}" srcOrd="0" destOrd="0" presId="urn:microsoft.com/office/officeart/2008/layout/HorizontalMultiLevelHierarchy"/>
    <dgm:cxn modelId="{28447EB2-A922-4F50-8448-D1C73096C496}" type="presParOf" srcId="{4A141EF4-7BA8-4966-A6B7-3CE951F0789F}" destId="{B954A7D7-13FF-4D0B-AD72-D07BB96E388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456966-7234-47E8-8A57-426EEC0733A0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CB9461-F2B8-442F-8ACE-586DF21C1E13}">
      <dgm:prSet phldrT="[Текст]" custT="1"/>
      <dgm:spPr/>
      <dgm:t>
        <a:bodyPr/>
        <a:lstStyle/>
        <a:p>
          <a:r>
            <a:rPr lang="ru-RU" sz="1400" b="1">
              <a:solidFill>
                <a:schemeClr val="bg1"/>
              </a:solidFill>
            </a:rPr>
            <a:t>Крупнейшие медцентры </a:t>
          </a:r>
          <a:r>
            <a:rPr lang="ru-RU" sz="1400">
              <a:solidFill>
                <a:schemeClr val="bg1"/>
              </a:solidFill>
            </a:rPr>
            <a:t>с филиалами в регионах (Клиника Бубновского и т.п.)</a:t>
          </a:r>
        </a:p>
      </dgm:t>
    </dgm:pt>
    <dgm:pt modelId="{2C578CC5-9C47-4A3F-9338-028F8E05E55D}" type="parTrans" cxnId="{C2D7AA5B-A9F5-4317-91B0-19828F19C6C3}">
      <dgm:prSet/>
      <dgm:spPr/>
      <dgm:t>
        <a:bodyPr/>
        <a:lstStyle/>
        <a:p>
          <a:endParaRPr lang="ru-RU"/>
        </a:p>
      </dgm:t>
    </dgm:pt>
    <dgm:pt modelId="{916BE80C-8D65-47D9-968C-F3D6AE50392A}" type="sibTrans" cxnId="{C2D7AA5B-A9F5-4317-91B0-19828F19C6C3}">
      <dgm:prSet/>
      <dgm:spPr/>
      <dgm:t>
        <a:bodyPr/>
        <a:lstStyle/>
        <a:p>
          <a:endParaRPr lang="ru-RU"/>
        </a:p>
      </dgm:t>
    </dgm:pt>
    <dgm:pt modelId="{87E0C246-49D6-4236-B15E-2C5F8EE81C2B}">
      <dgm:prSet phldrT="[Текст]" custT="1"/>
      <dgm:spPr/>
      <dgm:t>
        <a:bodyPr/>
        <a:lstStyle/>
        <a:p>
          <a:r>
            <a:rPr lang="ru-RU" sz="1400" b="1">
              <a:solidFill>
                <a:schemeClr val="bg1"/>
              </a:solidFill>
            </a:rPr>
            <a:t>Региональные сети и крупные клиники </a:t>
          </a:r>
          <a:r>
            <a:rPr lang="ru-RU" sz="1400">
              <a:solidFill>
                <a:schemeClr val="bg1"/>
              </a:solidFill>
            </a:rPr>
            <a:t>(Отделение реабилитации медицинского центра «Папа, мама и Малыш» в Нижнем Новгороде)</a:t>
          </a:r>
        </a:p>
      </dgm:t>
    </dgm:pt>
    <dgm:pt modelId="{6F5353A5-F684-4AAD-8095-C874CE687CB0}" type="parTrans" cxnId="{0BAB653F-F128-42B8-BD2A-9821E07C77A8}">
      <dgm:prSet/>
      <dgm:spPr/>
      <dgm:t>
        <a:bodyPr/>
        <a:lstStyle/>
        <a:p>
          <a:endParaRPr lang="ru-RU"/>
        </a:p>
      </dgm:t>
    </dgm:pt>
    <dgm:pt modelId="{B252D8C9-1A04-4299-9FE7-1541BECA39B9}" type="sibTrans" cxnId="{0BAB653F-F128-42B8-BD2A-9821E07C77A8}">
      <dgm:prSet/>
      <dgm:spPr/>
      <dgm:t>
        <a:bodyPr/>
        <a:lstStyle/>
        <a:p>
          <a:endParaRPr lang="ru-RU"/>
        </a:p>
      </dgm:t>
    </dgm:pt>
    <dgm:pt modelId="{00192B0A-69BB-442A-A281-4835D73361F0}">
      <dgm:prSet phldrT="[Текст]" custT="1"/>
      <dgm:spPr/>
      <dgm:t>
        <a:bodyPr/>
        <a:lstStyle/>
        <a:p>
          <a:r>
            <a:rPr lang="ru-RU" sz="1400">
              <a:solidFill>
                <a:schemeClr val="bg1"/>
              </a:solidFill>
            </a:rPr>
            <a:t>Небольшие местные клиники</a:t>
          </a:r>
        </a:p>
      </dgm:t>
    </dgm:pt>
    <dgm:pt modelId="{72B38F04-E268-4CDF-BD7B-904FB5771126}" type="parTrans" cxnId="{854D060A-C178-4597-8EF6-D08D18BC1209}">
      <dgm:prSet/>
      <dgm:spPr/>
      <dgm:t>
        <a:bodyPr/>
        <a:lstStyle/>
        <a:p>
          <a:endParaRPr lang="ru-RU"/>
        </a:p>
      </dgm:t>
    </dgm:pt>
    <dgm:pt modelId="{AD860F1A-5088-428B-A95B-33313824DB01}" type="sibTrans" cxnId="{854D060A-C178-4597-8EF6-D08D18BC1209}">
      <dgm:prSet/>
      <dgm:spPr/>
      <dgm:t>
        <a:bodyPr/>
        <a:lstStyle/>
        <a:p>
          <a:endParaRPr lang="ru-RU"/>
        </a:p>
      </dgm:t>
    </dgm:pt>
    <dgm:pt modelId="{6E21A145-9FDE-4517-ABE8-1D6AA6807F7F}">
      <dgm:prSet phldrT="[Текст]" custT="1"/>
      <dgm:spPr/>
      <dgm:t>
        <a:bodyPr/>
        <a:lstStyle/>
        <a:p>
          <a:r>
            <a:rPr lang="ru-RU" sz="1100">
              <a:solidFill>
                <a:schemeClr val="bg1"/>
              </a:solidFill>
            </a:rPr>
            <a:t>Кабинеты </a:t>
          </a:r>
        </a:p>
        <a:p>
          <a:r>
            <a:rPr lang="ru-RU" sz="1100">
              <a:solidFill>
                <a:schemeClr val="bg1"/>
              </a:solidFill>
            </a:rPr>
            <a:t>физиотерапии</a:t>
          </a:r>
        </a:p>
      </dgm:t>
    </dgm:pt>
    <dgm:pt modelId="{5AD3EF19-58D6-44CF-9F42-94C608EAC3C9}" type="parTrans" cxnId="{437FCB7A-072B-408B-98FB-9214D3601764}">
      <dgm:prSet/>
      <dgm:spPr/>
      <dgm:t>
        <a:bodyPr/>
        <a:lstStyle/>
        <a:p>
          <a:endParaRPr lang="ru-RU"/>
        </a:p>
      </dgm:t>
    </dgm:pt>
    <dgm:pt modelId="{DF8AAEDC-A3D4-47F9-8AA2-5E0A1EB8D137}" type="sibTrans" cxnId="{437FCB7A-072B-408B-98FB-9214D3601764}">
      <dgm:prSet/>
      <dgm:spPr/>
      <dgm:t>
        <a:bodyPr/>
        <a:lstStyle/>
        <a:p>
          <a:endParaRPr lang="ru-RU"/>
        </a:p>
      </dgm:t>
    </dgm:pt>
    <dgm:pt modelId="{22141163-BB1D-41F1-948F-482E10B5421B}" type="pres">
      <dgm:prSet presAssocID="{A4456966-7234-47E8-8A57-426EEC0733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9C51AC-D840-4DBE-98F8-7B789B50A4EA}" type="pres">
      <dgm:prSet presAssocID="{C8CB9461-F2B8-442F-8ACE-586DF21C1E13}" presName="Name8" presStyleCnt="0"/>
      <dgm:spPr/>
    </dgm:pt>
    <dgm:pt modelId="{0E0C4B25-CE5F-4D87-B00E-D47B0DE2015E}" type="pres">
      <dgm:prSet presAssocID="{C8CB9461-F2B8-442F-8ACE-586DF21C1E13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DCB98-0728-454B-A5A5-3139C9CBAFF6}" type="pres">
      <dgm:prSet presAssocID="{C8CB9461-F2B8-442F-8ACE-586DF21C1E1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DB67A-41E7-46DE-80EE-BB080F406212}" type="pres">
      <dgm:prSet presAssocID="{87E0C246-49D6-4236-B15E-2C5F8EE81C2B}" presName="Name8" presStyleCnt="0"/>
      <dgm:spPr/>
    </dgm:pt>
    <dgm:pt modelId="{518C99BD-610D-4F2C-9BE2-7CF4D1F7B492}" type="pres">
      <dgm:prSet presAssocID="{87E0C246-49D6-4236-B15E-2C5F8EE81C2B}" presName="level" presStyleLbl="node1" presStyleIdx="1" presStyleCnt="4" custScaleX="99905" custScaleY="1590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428DB-5511-4026-B0FA-681877FE99F3}" type="pres">
      <dgm:prSet presAssocID="{87E0C246-49D6-4236-B15E-2C5F8EE81C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4DC5D-B229-4C9D-A86A-692A0C88E988}" type="pres">
      <dgm:prSet presAssocID="{00192B0A-69BB-442A-A281-4835D73361F0}" presName="Name8" presStyleCnt="0"/>
      <dgm:spPr/>
    </dgm:pt>
    <dgm:pt modelId="{35AA8F4C-893E-449E-AE70-736FF191CE8E}" type="pres">
      <dgm:prSet presAssocID="{00192B0A-69BB-442A-A281-4835D73361F0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84DC0-4ADD-4040-BAC8-E017060FDAE3}" type="pres">
      <dgm:prSet presAssocID="{00192B0A-69BB-442A-A281-4835D73361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6B6C9-3C2A-4C3A-81EE-52A1E4463D98}" type="pres">
      <dgm:prSet presAssocID="{6E21A145-9FDE-4517-ABE8-1D6AA6807F7F}" presName="Name8" presStyleCnt="0"/>
      <dgm:spPr/>
    </dgm:pt>
    <dgm:pt modelId="{9988D135-2A3A-42CE-B59B-FB5A92695368}" type="pres">
      <dgm:prSet presAssocID="{6E21A145-9FDE-4517-ABE8-1D6AA6807F7F}" presName="level" presStyleLbl="node1" presStyleIdx="3" presStyleCnt="4" custScaleX="102244" custScaleY="2434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0BBAD-691F-4899-BB33-195B491EBB9E}" type="pres">
      <dgm:prSet presAssocID="{6E21A145-9FDE-4517-ABE8-1D6AA6807F7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D7AA5B-A9F5-4317-91B0-19828F19C6C3}" srcId="{A4456966-7234-47E8-8A57-426EEC0733A0}" destId="{C8CB9461-F2B8-442F-8ACE-586DF21C1E13}" srcOrd="0" destOrd="0" parTransId="{2C578CC5-9C47-4A3F-9338-028F8E05E55D}" sibTransId="{916BE80C-8D65-47D9-968C-F3D6AE50392A}"/>
    <dgm:cxn modelId="{F1584ACF-C9CF-4410-860F-C8228BABBE21}" type="presOf" srcId="{C8CB9461-F2B8-442F-8ACE-586DF21C1E13}" destId="{6C2DCB98-0728-454B-A5A5-3139C9CBAFF6}" srcOrd="1" destOrd="0" presId="urn:microsoft.com/office/officeart/2005/8/layout/pyramid3"/>
    <dgm:cxn modelId="{0EF62E93-3B3A-4EAB-962E-1E48FCA4BDF8}" type="presOf" srcId="{A4456966-7234-47E8-8A57-426EEC0733A0}" destId="{22141163-BB1D-41F1-948F-482E10B5421B}" srcOrd="0" destOrd="0" presId="urn:microsoft.com/office/officeart/2005/8/layout/pyramid3"/>
    <dgm:cxn modelId="{437FCB7A-072B-408B-98FB-9214D3601764}" srcId="{A4456966-7234-47E8-8A57-426EEC0733A0}" destId="{6E21A145-9FDE-4517-ABE8-1D6AA6807F7F}" srcOrd="3" destOrd="0" parTransId="{5AD3EF19-58D6-44CF-9F42-94C608EAC3C9}" sibTransId="{DF8AAEDC-A3D4-47F9-8AA2-5E0A1EB8D137}"/>
    <dgm:cxn modelId="{CACC817E-3074-461D-98E4-733D37B5BA1B}" type="presOf" srcId="{6E21A145-9FDE-4517-ABE8-1D6AA6807F7F}" destId="{9988D135-2A3A-42CE-B59B-FB5A92695368}" srcOrd="0" destOrd="0" presId="urn:microsoft.com/office/officeart/2005/8/layout/pyramid3"/>
    <dgm:cxn modelId="{FB02B631-EA70-46EE-8C64-4E9E328F8856}" type="presOf" srcId="{6E21A145-9FDE-4517-ABE8-1D6AA6807F7F}" destId="{A050BBAD-691F-4899-BB33-195B491EBB9E}" srcOrd="1" destOrd="0" presId="urn:microsoft.com/office/officeart/2005/8/layout/pyramid3"/>
    <dgm:cxn modelId="{42EBD65D-9ABE-4769-8CFE-85AC9342984E}" type="presOf" srcId="{87E0C246-49D6-4236-B15E-2C5F8EE81C2B}" destId="{862428DB-5511-4026-B0FA-681877FE99F3}" srcOrd="1" destOrd="0" presId="urn:microsoft.com/office/officeart/2005/8/layout/pyramid3"/>
    <dgm:cxn modelId="{854D060A-C178-4597-8EF6-D08D18BC1209}" srcId="{A4456966-7234-47E8-8A57-426EEC0733A0}" destId="{00192B0A-69BB-442A-A281-4835D73361F0}" srcOrd="2" destOrd="0" parTransId="{72B38F04-E268-4CDF-BD7B-904FB5771126}" sibTransId="{AD860F1A-5088-428B-A95B-33313824DB01}"/>
    <dgm:cxn modelId="{9C897CC9-6758-440C-905C-ECE3E0C5884A}" type="presOf" srcId="{87E0C246-49D6-4236-B15E-2C5F8EE81C2B}" destId="{518C99BD-610D-4F2C-9BE2-7CF4D1F7B492}" srcOrd="0" destOrd="0" presId="urn:microsoft.com/office/officeart/2005/8/layout/pyramid3"/>
    <dgm:cxn modelId="{6B124CE8-5AC6-4FF1-B97E-CB1661536F17}" type="presOf" srcId="{C8CB9461-F2B8-442F-8ACE-586DF21C1E13}" destId="{0E0C4B25-CE5F-4D87-B00E-D47B0DE2015E}" srcOrd="0" destOrd="0" presId="urn:microsoft.com/office/officeart/2005/8/layout/pyramid3"/>
    <dgm:cxn modelId="{0BAB653F-F128-42B8-BD2A-9821E07C77A8}" srcId="{A4456966-7234-47E8-8A57-426EEC0733A0}" destId="{87E0C246-49D6-4236-B15E-2C5F8EE81C2B}" srcOrd="1" destOrd="0" parTransId="{6F5353A5-F684-4AAD-8095-C874CE687CB0}" sibTransId="{B252D8C9-1A04-4299-9FE7-1541BECA39B9}"/>
    <dgm:cxn modelId="{F1BF0608-B81B-4B47-A2BF-052A3B238A37}" type="presOf" srcId="{00192B0A-69BB-442A-A281-4835D73361F0}" destId="{35AA8F4C-893E-449E-AE70-736FF191CE8E}" srcOrd="0" destOrd="0" presId="urn:microsoft.com/office/officeart/2005/8/layout/pyramid3"/>
    <dgm:cxn modelId="{3EA80BA0-43DA-42B8-9F4F-5562A21E8DDB}" type="presOf" srcId="{00192B0A-69BB-442A-A281-4835D73361F0}" destId="{1C884DC0-4ADD-4040-BAC8-E017060FDAE3}" srcOrd="1" destOrd="0" presId="urn:microsoft.com/office/officeart/2005/8/layout/pyramid3"/>
    <dgm:cxn modelId="{F282529F-C08B-42B3-9226-30F9F1604102}" type="presParOf" srcId="{22141163-BB1D-41F1-948F-482E10B5421B}" destId="{189C51AC-D840-4DBE-98F8-7B789B50A4EA}" srcOrd="0" destOrd="0" presId="urn:microsoft.com/office/officeart/2005/8/layout/pyramid3"/>
    <dgm:cxn modelId="{E6E31866-840C-4738-BE28-1D57EB96B268}" type="presParOf" srcId="{189C51AC-D840-4DBE-98F8-7B789B50A4EA}" destId="{0E0C4B25-CE5F-4D87-B00E-D47B0DE2015E}" srcOrd="0" destOrd="0" presId="urn:microsoft.com/office/officeart/2005/8/layout/pyramid3"/>
    <dgm:cxn modelId="{A036BA79-3143-4F7B-9725-3E3373355E99}" type="presParOf" srcId="{189C51AC-D840-4DBE-98F8-7B789B50A4EA}" destId="{6C2DCB98-0728-454B-A5A5-3139C9CBAFF6}" srcOrd="1" destOrd="0" presId="urn:microsoft.com/office/officeart/2005/8/layout/pyramid3"/>
    <dgm:cxn modelId="{95893EF9-9BEB-4AE4-B21B-7A75BABE437B}" type="presParOf" srcId="{22141163-BB1D-41F1-948F-482E10B5421B}" destId="{20BDB67A-41E7-46DE-80EE-BB080F406212}" srcOrd="1" destOrd="0" presId="urn:microsoft.com/office/officeart/2005/8/layout/pyramid3"/>
    <dgm:cxn modelId="{0FE69830-4B5E-4AAF-BD3D-B3D6950CA781}" type="presParOf" srcId="{20BDB67A-41E7-46DE-80EE-BB080F406212}" destId="{518C99BD-610D-4F2C-9BE2-7CF4D1F7B492}" srcOrd="0" destOrd="0" presId="urn:microsoft.com/office/officeart/2005/8/layout/pyramid3"/>
    <dgm:cxn modelId="{EB5EB603-F9AB-464B-BC6B-A79769EA48C5}" type="presParOf" srcId="{20BDB67A-41E7-46DE-80EE-BB080F406212}" destId="{862428DB-5511-4026-B0FA-681877FE99F3}" srcOrd="1" destOrd="0" presId="urn:microsoft.com/office/officeart/2005/8/layout/pyramid3"/>
    <dgm:cxn modelId="{B03B5407-37BF-4D8B-AD92-464B8FF5EAA1}" type="presParOf" srcId="{22141163-BB1D-41F1-948F-482E10B5421B}" destId="{A564DC5D-B229-4C9D-A86A-692A0C88E988}" srcOrd="2" destOrd="0" presId="urn:microsoft.com/office/officeart/2005/8/layout/pyramid3"/>
    <dgm:cxn modelId="{DFEB861C-8903-4D3E-8D81-804838FD08A8}" type="presParOf" srcId="{A564DC5D-B229-4C9D-A86A-692A0C88E988}" destId="{35AA8F4C-893E-449E-AE70-736FF191CE8E}" srcOrd="0" destOrd="0" presId="urn:microsoft.com/office/officeart/2005/8/layout/pyramid3"/>
    <dgm:cxn modelId="{C3ABEC42-03A7-4C7F-AD59-E6D366472937}" type="presParOf" srcId="{A564DC5D-B229-4C9D-A86A-692A0C88E988}" destId="{1C884DC0-4ADD-4040-BAC8-E017060FDAE3}" srcOrd="1" destOrd="0" presId="urn:microsoft.com/office/officeart/2005/8/layout/pyramid3"/>
    <dgm:cxn modelId="{9C59191D-291A-4E24-BD00-BD2D620765CD}" type="presParOf" srcId="{22141163-BB1D-41F1-948F-482E10B5421B}" destId="{D7C6B6C9-3C2A-4C3A-81EE-52A1E4463D98}" srcOrd="3" destOrd="0" presId="urn:microsoft.com/office/officeart/2005/8/layout/pyramid3"/>
    <dgm:cxn modelId="{F29017EF-C8A0-47F9-A596-A3A43D57531C}" type="presParOf" srcId="{D7C6B6C9-3C2A-4C3A-81EE-52A1E4463D98}" destId="{9988D135-2A3A-42CE-B59B-FB5A92695368}" srcOrd="0" destOrd="0" presId="urn:microsoft.com/office/officeart/2005/8/layout/pyramid3"/>
    <dgm:cxn modelId="{532FAABB-EF38-4EEC-952F-F3ED4B6F5385}" type="presParOf" srcId="{D7C6B6C9-3C2A-4C3A-81EE-52A1E4463D98}" destId="{A050BBAD-691F-4899-BB33-195B491EBB9E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B078F5-8F08-47E0-A4F8-94613BBABB9C}">
      <dsp:nvSpPr>
        <dsp:cNvPr id="0" name=""/>
        <dsp:cNvSpPr/>
      </dsp:nvSpPr>
      <dsp:spPr>
        <a:xfrm>
          <a:off x="0" y="0"/>
          <a:ext cx="4608512" cy="46085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3BE9F0-0CAC-4157-9E46-0F0134B9F740}">
      <dsp:nvSpPr>
        <dsp:cNvPr id="0" name=""/>
        <dsp:cNvSpPr/>
      </dsp:nvSpPr>
      <dsp:spPr>
        <a:xfrm>
          <a:off x="2304256" y="0"/>
          <a:ext cx="6048671" cy="4608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noProof="0" dirty="0"/>
            <a:t>Что открываем</a:t>
          </a:r>
        </a:p>
      </dsp:txBody>
      <dsp:txXfrm>
        <a:off x="2304256" y="0"/>
        <a:ext cx="3024335" cy="1382556"/>
      </dsp:txXfrm>
    </dsp:sp>
    <dsp:sp modelId="{CC0488D7-AB8B-4CB7-BE9B-5C470E029F54}">
      <dsp:nvSpPr>
        <dsp:cNvPr id="0" name=""/>
        <dsp:cNvSpPr/>
      </dsp:nvSpPr>
      <dsp:spPr>
        <a:xfrm>
          <a:off x="806491" y="1382556"/>
          <a:ext cx="2995529" cy="299552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D11CBB-27D3-4C6C-B610-9E25E398FE2B}">
      <dsp:nvSpPr>
        <dsp:cNvPr id="0" name=""/>
        <dsp:cNvSpPr/>
      </dsp:nvSpPr>
      <dsp:spPr>
        <a:xfrm>
          <a:off x="2304256" y="1382556"/>
          <a:ext cx="6048671" cy="29955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noProof="0" dirty="0"/>
            <a:t>Параметры</a:t>
          </a:r>
        </a:p>
      </dsp:txBody>
      <dsp:txXfrm>
        <a:off x="2304256" y="1382556"/>
        <a:ext cx="3024335" cy="1382551"/>
      </dsp:txXfrm>
    </dsp:sp>
    <dsp:sp modelId="{65ACC6ED-26AD-412F-A0DE-EF20BC771EE5}">
      <dsp:nvSpPr>
        <dsp:cNvPr id="0" name=""/>
        <dsp:cNvSpPr/>
      </dsp:nvSpPr>
      <dsp:spPr>
        <a:xfrm>
          <a:off x="1612979" y="2765108"/>
          <a:ext cx="1382552" cy="13825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617F1E-53C0-4096-832F-9EE948F88D6F}">
      <dsp:nvSpPr>
        <dsp:cNvPr id="0" name=""/>
        <dsp:cNvSpPr/>
      </dsp:nvSpPr>
      <dsp:spPr>
        <a:xfrm>
          <a:off x="2304256" y="2765108"/>
          <a:ext cx="6048671" cy="13825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noProof="0" dirty="0"/>
            <a:t>Показатели</a:t>
          </a:r>
        </a:p>
      </dsp:txBody>
      <dsp:txXfrm>
        <a:off x="2304256" y="2765108"/>
        <a:ext cx="3024335" cy="1382552"/>
      </dsp:txXfrm>
    </dsp:sp>
    <dsp:sp modelId="{8C7249F5-6A43-4677-858A-4209B274B459}">
      <dsp:nvSpPr>
        <dsp:cNvPr id="0" name=""/>
        <dsp:cNvSpPr/>
      </dsp:nvSpPr>
      <dsp:spPr>
        <a:xfrm>
          <a:off x="5328592" y="0"/>
          <a:ext cx="3024335" cy="138255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noProof="0" dirty="0"/>
            <a:t>Медицинский кабинет по лечению </a:t>
          </a:r>
          <a:r>
            <a:rPr lang="ru-RU" sz="1600" b="1" kern="1200" noProof="0" smtClean="0"/>
            <a:t>опорно-двигательного аппарата </a:t>
          </a:r>
          <a:r>
            <a:rPr lang="ru-RU" sz="1600" b="1" kern="1200" noProof="0" dirty="0"/>
            <a:t>на аппаратах </a:t>
          </a:r>
          <a:r>
            <a:rPr lang="en-US" sz="1600" b="1" kern="1200" noProof="0" dirty="0"/>
            <a:t>ORMED </a:t>
          </a:r>
          <a:r>
            <a:rPr lang="ru-RU" sz="1600" b="1" kern="1200" noProof="0" dirty="0"/>
            <a:t/>
          </a:r>
          <a:br>
            <a:rPr lang="ru-RU" sz="1600" b="1" kern="1200" noProof="0" dirty="0"/>
          </a:br>
          <a:r>
            <a:rPr lang="ru-RU" sz="1600" b="0" kern="1200" noProof="0" dirty="0"/>
            <a:t>в</a:t>
          </a:r>
          <a:r>
            <a:rPr lang="en-US" sz="1600" b="0" kern="1200" noProof="0" dirty="0"/>
            <a:t> </a:t>
          </a:r>
          <a:r>
            <a:rPr lang="ru-RU" sz="1600" b="0" kern="1200" noProof="0" dirty="0"/>
            <a:t>городе с населением от 500 тыс. человек.</a:t>
          </a:r>
        </a:p>
      </dsp:txBody>
      <dsp:txXfrm>
        <a:off x="5328592" y="0"/>
        <a:ext cx="3024335" cy="1382556"/>
      </dsp:txXfrm>
    </dsp:sp>
    <dsp:sp modelId="{DBE3DE41-7537-4441-8B1C-5E8BE18ACA77}">
      <dsp:nvSpPr>
        <dsp:cNvPr id="0" name=""/>
        <dsp:cNvSpPr/>
      </dsp:nvSpPr>
      <dsp:spPr>
        <a:xfrm>
          <a:off x="5328592" y="1382556"/>
          <a:ext cx="3024335" cy="138255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/>
            <a:t> Площадь помещения 35 </a:t>
          </a:r>
          <a:r>
            <a:rPr lang="ru-RU" sz="1600" kern="1200" noProof="0" dirty="0" err="1"/>
            <a:t>кв.м</a:t>
          </a:r>
          <a:r>
            <a:rPr lang="ru-RU" sz="1600" kern="1200" noProof="0" dirty="0"/>
            <a:t>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/>
            <a:t> Оборудование: 2 аппарата </a:t>
          </a:r>
          <a:r>
            <a:rPr lang="en-US" sz="1600" kern="1200" noProof="0" dirty="0"/>
            <a:t>ORMED</a:t>
          </a:r>
          <a:r>
            <a:rPr lang="ru-RU" sz="1600" kern="1200" noProof="0" dirty="0"/>
            <a:t>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/>
            <a:t> Персонал: 4 человека;</a:t>
          </a:r>
        </a:p>
      </dsp:txBody>
      <dsp:txXfrm>
        <a:off x="5328592" y="1382556"/>
        <a:ext cx="3024335" cy="1382551"/>
      </dsp:txXfrm>
    </dsp:sp>
    <dsp:sp modelId="{6C8D26A5-DBB8-4E90-9DA9-227A2AD5DEB3}">
      <dsp:nvSpPr>
        <dsp:cNvPr id="0" name=""/>
        <dsp:cNvSpPr/>
      </dsp:nvSpPr>
      <dsp:spPr>
        <a:xfrm>
          <a:off x="5328592" y="2765108"/>
          <a:ext cx="3024335" cy="138255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/>
            <a:t> </a:t>
          </a:r>
          <a:r>
            <a:rPr lang="ru-RU" sz="1600" b="1" kern="1200" noProof="0" dirty="0"/>
            <a:t>Инвестиции: 1,66 млн. руб.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noProof="0" dirty="0"/>
            <a:t> Чистая прибыль: 1,5 млн. руб. в год;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/>
            <a:t> Окупаемость: 1,33 года;</a:t>
          </a:r>
        </a:p>
      </dsp:txBody>
      <dsp:txXfrm>
        <a:off x="5328592" y="2765108"/>
        <a:ext cx="3024335" cy="13825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C9987-AE10-4685-9B5B-4577F1D5BB4C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454A-404F-4DF1-8F43-7DDF83BF3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037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478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47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7028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169320"/>
          </a:xfrm>
        </p:spPr>
        <p:txBody>
          <a:bodyPr>
            <a:normAutofit/>
          </a:bodyPr>
          <a:lstStyle>
            <a:lvl1pPr marL="0" marR="36576" indent="0" algn="r"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BF1CCF-7666-4D44-83CF-B1D9081B196F}" type="datetime1">
              <a:rPr lang="en-US" smtClean="0"/>
              <a:pPr/>
              <a:t>3/15/2019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pPr/>
              <a:t>3/15/2019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362700"/>
            <a:ext cx="2133600" cy="304800"/>
          </a:xfrm>
        </p:spPr>
        <p:txBody>
          <a:bodyPr/>
          <a:lstStyle/>
          <a:p>
            <a:fld id="{4C3E4E52-550E-4B84-9D4F-14979F5A0D6E}" type="datetime1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366669"/>
            <a:ext cx="4260056" cy="300831"/>
          </a:xfrm>
        </p:spPr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/>
              <a:pPr/>
              <a:t>3/15/2019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5957668"/>
          </a:xfrm>
        </p:spPr>
        <p:txBody>
          <a:bodyPr vert="vert270" anchor="b"/>
          <a:lstStyle>
            <a:lvl1pPr marL="0" algn="ctr">
              <a:defRPr sz="3300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290966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282127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2897476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350924"/>
            <a:ext cx="6858000" cy="2897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en-US" smtClean="0"/>
              <a:pPr/>
              <a:t>3/15/2019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en-US" smtClean="0"/>
              <a:pPr/>
              <a:t>3/15/2019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883105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88310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283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7799-E3A9-4516-B428-D2DCE16620CD}" type="datetime1">
              <a:rPr lang="en-US" smtClean="0"/>
              <a:pPr/>
              <a:t>3/15/2019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097504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264834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7333488" cy="6096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88B-20E5-4279-9389-143F269CFCDC}" type="datetime1">
              <a:rPr lang="en-US" smtClean="0"/>
              <a:pPr/>
              <a:t>3/15/2019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ABAC977-30FA-477C-9A84-AFCB3E072BCA}" type="datetime1">
              <a:rPr lang="en-US" smtClean="0"/>
              <a:pPr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5"/>
            <a:ext cx="7704856" cy="2090961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noProof="0" dirty="0"/>
              <a:t/>
            </a:r>
            <a:br>
              <a:rPr lang="ru-RU" noProof="0" dirty="0"/>
            </a:br>
            <a:r>
              <a:rPr kumimoji="0" lang="ru-RU" sz="4400" kern="1200" noProof="0" dirty="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Инвестиционный проект </a:t>
            </a:r>
            <a:br>
              <a:rPr kumimoji="0" lang="ru-RU" sz="4400" kern="1200" noProof="0" dirty="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r>
              <a:rPr kumimoji="0" lang="ru-RU" sz="4400" kern="1200" noProof="0" dirty="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медицинского 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кабинета </a:t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/>
              <a:t>с оборудованием </a:t>
            </a:r>
            <a:r>
              <a:rPr lang="en-US" dirty="0"/>
              <a:t>ORMED</a:t>
            </a:r>
            <a:endParaRPr lang="ru-RU" noProof="0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7668344" y="3356992"/>
            <a:ext cx="1163976" cy="357311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2019 г</a:t>
            </a:r>
          </a:p>
        </p:txBody>
      </p:sp>
      <p:pic>
        <p:nvPicPr>
          <p:cNvPr id="6" name="Рисунок 5" descr="https://www.ormed.ru/upload/iblock/b12/b12dfa7f91d47d55833581585d5b1259.jpg">
            <a:extLst>
              <a:ext uri="{FF2B5EF4-FFF2-40B4-BE49-F238E27FC236}">
                <a16:creationId xmlns:a16="http://schemas.microsoft.com/office/drawing/2014/main" xmlns="" id="{EFA0A7CB-AB51-486C-BA66-7C55BE9C045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72242"/>
            <a:ext cx="5673387" cy="32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kumimoji="0" lang="ru-RU" sz="3600" kern="1200" noProof="0" dirty="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Анализ операционных расходов</a:t>
            </a:r>
            <a:endParaRPr lang="ru-RU" sz="3600" noProof="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54830" y="4437112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Средние ежемесячные расходы составят </a:t>
            </a:r>
            <a:r>
              <a:rPr lang="ru-RU" b="1" dirty="0"/>
              <a:t>270 тыс</a:t>
            </a:r>
            <a:r>
              <a:rPr lang="ru-RU" dirty="0"/>
              <a:t>. руб.,</a:t>
            </a:r>
          </a:p>
          <a:p>
            <a:pPr algn="ctr"/>
            <a:r>
              <a:rPr lang="ru-RU" dirty="0"/>
              <a:t>Среднегодовой объем расходов – </a:t>
            </a:r>
            <a:r>
              <a:rPr lang="ru-RU" b="1" dirty="0"/>
              <a:t>3,3 млн.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B31717C-7FE0-4B51-ABEA-D6BC6C427534}"/>
              </a:ext>
            </a:extLst>
          </p:cNvPr>
          <p:cNvSpPr/>
          <p:nvPr/>
        </p:nvSpPr>
        <p:spPr>
          <a:xfrm>
            <a:off x="4860032" y="1068351"/>
            <a:ext cx="40985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долю заработной платы приходится 51% расходов</a:t>
            </a:r>
          </a:p>
          <a:p>
            <a:r>
              <a:rPr lang="ru-RU" dirty="0"/>
              <a:t>На маркетинг и рекламу – 185%</a:t>
            </a:r>
          </a:p>
          <a:p>
            <a:r>
              <a:rPr lang="ru-RU" dirty="0"/>
              <a:t>На аренду помещения – 15%</a:t>
            </a:r>
          </a:p>
          <a:p>
            <a:r>
              <a:rPr lang="ru-RU" dirty="0"/>
              <a:t>На налоги – 13%.</a:t>
            </a:r>
          </a:p>
          <a:p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EDA1267-CC27-442B-8DCF-F3CB36FB572A}"/>
              </a:ext>
            </a:extLst>
          </p:cNvPr>
          <p:cNvSpPr/>
          <p:nvPr/>
        </p:nvSpPr>
        <p:spPr>
          <a:xfrm>
            <a:off x="4860032" y="3213556"/>
            <a:ext cx="40324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На диаграммах представлена структура расходов по проекту в год.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5C9BCA8-FC1E-4154-9BE5-F7C6C8734721}"/>
              </a:ext>
            </a:extLst>
          </p:cNvPr>
          <p:cNvSpPr/>
          <p:nvPr/>
        </p:nvSpPr>
        <p:spPr>
          <a:xfrm>
            <a:off x="1291374" y="6378994"/>
            <a:ext cx="464877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На диаграммах представлена динамика расходов в год с учетом загрузки кабинета.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31529C33-9A06-49C3-97B3-DD30A29115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38261777"/>
              </p:ext>
            </p:extLst>
          </p:nvPr>
        </p:nvGraphicFramePr>
        <p:xfrm>
          <a:off x="415615" y="829867"/>
          <a:ext cx="4444417" cy="3099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979C4316-D6BE-4CE5-960A-48AA35BC03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04294853"/>
              </p:ext>
            </p:extLst>
          </p:nvPr>
        </p:nvGraphicFramePr>
        <p:xfrm>
          <a:off x="415615" y="3929151"/>
          <a:ext cx="5091863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1E48612-47C8-4ECE-A39D-B65C1C9B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Финансовые показатели проекта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E1C40A8-CBFD-4541-BF6E-A7ACAE87D6D3}"/>
              </a:ext>
            </a:extLst>
          </p:cNvPr>
          <p:cNvSpPr/>
          <p:nvPr/>
        </p:nvSpPr>
        <p:spPr>
          <a:xfrm>
            <a:off x="4786051" y="3284984"/>
            <a:ext cx="38918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Ежегодные доходы по проекту составят </a:t>
            </a:r>
            <a:r>
              <a:rPr lang="ru-RU" sz="1600" b="1" dirty="0"/>
              <a:t>4,7</a:t>
            </a:r>
            <a:r>
              <a:rPr lang="ru-RU" sz="1600" dirty="0"/>
              <a:t>млн. руб.</a:t>
            </a:r>
          </a:p>
          <a:p>
            <a:pPr algn="just"/>
            <a:r>
              <a:rPr lang="ru-RU" sz="1600" dirty="0"/>
              <a:t>Ежегодные расходы по проекту составят </a:t>
            </a:r>
            <a:r>
              <a:rPr lang="ru-RU" sz="1600" b="1" dirty="0"/>
              <a:t>2,8</a:t>
            </a:r>
            <a:r>
              <a:rPr lang="ru-RU" sz="1600" dirty="0"/>
              <a:t> млн. руб.</a:t>
            </a:r>
          </a:p>
          <a:p>
            <a:pPr algn="just"/>
            <a:r>
              <a:rPr lang="ru-RU" sz="1600" dirty="0"/>
              <a:t>Ежегодные налоги составят </a:t>
            </a:r>
            <a:r>
              <a:rPr lang="ru-RU" sz="1600" b="1" dirty="0"/>
              <a:t>424 тыс</a:t>
            </a:r>
            <a:r>
              <a:rPr lang="ru-RU" sz="1600" dirty="0"/>
              <a:t>. руб.</a:t>
            </a:r>
          </a:p>
          <a:p>
            <a:pPr algn="just"/>
            <a:r>
              <a:rPr lang="ru-RU" sz="1600" dirty="0"/>
              <a:t>Ежегодный денежный поток составит </a:t>
            </a:r>
            <a:r>
              <a:rPr lang="ru-RU" sz="1600" b="1" dirty="0"/>
              <a:t>1,5 </a:t>
            </a:r>
            <a:r>
              <a:rPr lang="ru-RU" sz="1600" dirty="0"/>
              <a:t>млн. руб.</a:t>
            </a:r>
          </a:p>
          <a:p>
            <a:pPr algn="just"/>
            <a:r>
              <a:rPr lang="ru-RU" sz="1600" dirty="0"/>
              <a:t>Денежный поток с 1 процедуры </a:t>
            </a:r>
            <a:r>
              <a:rPr lang="ru-RU" sz="1600" b="1" dirty="0"/>
              <a:t>– 312 руб.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C350B32-3DE4-4147-8AEF-07F3A4A759D6}"/>
              </a:ext>
            </a:extLst>
          </p:cNvPr>
          <p:cNvSpPr/>
          <p:nvPr/>
        </p:nvSpPr>
        <p:spPr>
          <a:xfrm>
            <a:off x="4731366" y="1052736"/>
            <a:ext cx="40189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Рентабельность продаж (отношение денежного потока к доходам) составит 31%, что является достаточно высоким показателем эффективности данного проекта.</a:t>
            </a:r>
          </a:p>
          <a:p>
            <a:pPr algn="just"/>
            <a:endParaRPr lang="ru-RU" sz="1600" dirty="0"/>
          </a:p>
          <a:p>
            <a:pPr algn="just"/>
            <a:r>
              <a:rPr lang="en-US" sz="1600" dirty="0"/>
              <a:t>EBITDA (</a:t>
            </a:r>
            <a:r>
              <a:rPr lang="ru-RU" sz="1600" dirty="0"/>
              <a:t>выручка за вычетом всех расходов) составит </a:t>
            </a:r>
            <a:r>
              <a:rPr lang="ru-RU" sz="1600" b="1" dirty="0"/>
              <a:t>1,9 </a:t>
            </a:r>
            <a:r>
              <a:rPr lang="ru-RU" sz="1600" dirty="0"/>
              <a:t>млн. в год.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8A4356D8-2450-474F-9D24-48B2A5A2A8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7354022"/>
              </p:ext>
            </p:extLst>
          </p:nvPr>
        </p:nvGraphicFramePr>
        <p:xfrm>
          <a:off x="394622" y="1124744"/>
          <a:ext cx="4105369" cy="46085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8892">
                  <a:extLst>
                    <a:ext uri="{9D8B030D-6E8A-4147-A177-3AD203B41FA5}">
                      <a16:colId xmlns:a16="http://schemas.microsoft.com/office/drawing/2014/main" xmlns="" val="1505680476"/>
                    </a:ext>
                  </a:extLst>
                </a:gridCol>
                <a:gridCol w="796477">
                  <a:extLst>
                    <a:ext uri="{9D8B030D-6E8A-4147-A177-3AD203B41FA5}">
                      <a16:colId xmlns:a16="http://schemas.microsoft.com/office/drawing/2014/main" xmlns="" val="3105888557"/>
                    </a:ext>
                  </a:extLst>
                </a:gridCol>
              </a:tblGrid>
              <a:tr h="27329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Финансовые показатели</a:t>
                      </a:r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В год</a:t>
                      </a:r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1942198"/>
                  </a:ext>
                </a:extLst>
              </a:tr>
              <a:tr h="27329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Показатели первого уровня (для последнего года)</a:t>
                      </a:r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1851069"/>
                  </a:ext>
                </a:extLst>
              </a:tr>
              <a:tr h="27329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Доходы, руб. в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4 723 200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b"/>
                </a:tc>
                <a:extLst>
                  <a:ext uri="{0D108BD9-81ED-4DB2-BD59-A6C34878D82A}">
                    <a16:rowId xmlns:a16="http://schemas.microsoft.com/office/drawing/2014/main" xmlns="" val="2775323937"/>
                  </a:ext>
                </a:extLst>
              </a:tr>
              <a:tr h="27329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Расходы, руб. в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2 823 189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b"/>
                </a:tc>
                <a:extLst>
                  <a:ext uri="{0D108BD9-81ED-4DB2-BD59-A6C34878D82A}">
                    <a16:rowId xmlns:a16="http://schemas.microsoft.com/office/drawing/2014/main" xmlns="" val="4288356210"/>
                  </a:ext>
                </a:extLst>
              </a:tr>
              <a:tr h="27329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Налоги, руб. в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424 232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b"/>
                </a:tc>
                <a:extLst>
                  <a:ext uri="{0D108BD9-81ED-4DB2-BD59-A6C34878D82A}">
                    <a16:rowId xmlns:a16="http://schemas.microsoft.com/office/drawing/2014/main" xmlns="" val="3185079239"/>
                  </a:ext>
                </a:extLst>
              </a:tr>
              <a:tr h="27329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Денежный поток, руб. в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1 475 780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b"/>
                </a:tc>
                <a:extLst>
                  <a:ext uri="{0D108BD9-81ED-4DB2-BD59-A6C34878D82A}">
                    <a16:rowId xmlns:a16="http://schemas.microsoft.com/office/drawing/2014/main" xmlns="" val="2893137876"/>
                  </a:ext>
                </a:extLst>
              </a:tr>
              <a:tr h="27329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Безубыточность,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32%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b"/>
                </a:tc>
                <a:extLst>
                  <a:ext uri="{0D108BD9-81ED-4DB2-BD59-A6C34878D82A}">
                    <a16:rowId xmlns:a16="http://schemas.microsoft.com/office/drawing/2014/main" xmlns="" val="3800849790"/>
                  </a:ext>
                </a:extLst>
              </a:tr>
              <a:tr h="27329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Показатели второго уровня (для последнего года)</a:t>
                      </a:r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8580746"/>
                  </a:ext>
                </a:extLst>
              </a:tr>
              <a:tr h="5661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Рентабельность продаж ( Денежный поток по операционной деятельности делить на Доходы), % для годовых значений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31%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b"/>
                </a:tc>
                <a:extLst>
                  <a:ext uri="{0D108BD9-81ED-4DB2-BD59-A6C34878D82A}">
                    <a16:rowId xmlns:a16="http://schemas.microsoft.com/office/drawing/2014/main" xmlns="" val="442279462"/>
                  </a:ext>
                </a:extLst>
              </a:tr>
              <a:tr h="38141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Маржинальная прибыль (Выручка минус переменные расходы), руб. в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4 606 611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b"/>
                </a:tc>
                <a:extLst>
                  <a:ext uri="{0D108BD9-81ED-4DB2-BD59-A6C34878D82A}">
                    <a16:rowId xmlns:a16="http://schemas.microsoft.com/office/drawing/2014/main" xmlns="" val="774091954"/>
                  </a:ext>
                </a:extLst>
              </a:tr>
              <a:tr h="27329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EBITDA (Выручка минус все расходы), руб. в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1 900 011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b"/>
                </a:tc>
                <a:extLst>
                  <a:ext uri="{0D108BD9-81ED-4DB2-BD59-A6C34878D82A}">
                    <a16:rowId xmlns:a16="http://schemas.microsoft.com/office/drawing/2014/main" xmlns="" val="1824096490"/>
                  </a:ext>
                </a:extLst>
              </a:tr>
              <a:tr h="38141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Operation Expense Ratio (коэф-т операционных расходов)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69%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b"/>
                </a:tc>
                <a:extLst>
                  <a:ext uri="{0D108BD9-81ED-4DB2-BD59-A6C34878D82A}">
                    <a16:rowId xmlns:a16="http://schemas.microsoft.com/office/drawing/2014/main" xmlns="" val="1868416558"/>
                  </a:ext>
                </a:extLst>
              </a:tr>
              <a:tr h="27329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Показатели третьего уровня (для последнего года)</a:t>
                      </a:r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3605476"/>
                  </a:ext>
                </a:extLst>
              </a:tr>
              <a:tr h="27329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Денежный поток с 1 работника в год,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368 945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b"/>
                </a:tc>
                <a:extLst>
                  <a:ext uri="{0D108BD9-81ED-4DB2-BD59-A6C34878D82A}">
                    <a16:rowId xmlns:a16="http://schemas.microsoft.com/office/drawing/2014/main" xmlns="" val="1114878078"/>
                  </a:ext>
                </a:extLst>
              </a:tr>
              <a:tr h="27329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Денежный поток с 1 процедуры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312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b"/>
                </a:tc>
                <a:extLst>
                  <a:ext uri="{0D108BD9-81ED-4DB2-BD59-A6C34878D82A}">
                    <a16:rowId xmlns:a16="http://schemas.microsoft.com/office/drawing/2014/main" xmlns="" val="3852526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62392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80744570-41F3-444A-9808-AA380E2EE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052736"/>
            <a:ext cx="8091998" cy="2808312"/>
          </a:xfrm>
        </p:spPr>
        <p:txBody>
          <a:bodyPr>
            <a:normAutofit/>
          </a:bodyPr>
          <a:lstStyle/>
          <a:p>
            <a:pPr algn="just"/>
            <a:r>
              <a:rPr lang="ru-RU" sz="1400" dirty="0"/>
              <a:t>Денежный поток по проекту складывается из доходов по операционной деятельности – </a:t>
            </a:r>
            <a:r>
              <a:rPr lang="ru-RU" sz="1400" b="1" dirty="0"/>
              <a:t>4,7 млн. в год.</a:t>
            </a:r>
          </a:p>
          <a:p>
            <a:pPr algn="just"/>
            <a:r>
              <a:rPr lang="ru-RU" sz="1400" dirty="0"/>
              <a:t>Из доходов по операционной деятельности вычитаются расходы по операционной деятельности – </a:t>
            </a:r>
            <a:r>
              <a:rPr lang="ru-RU" sz="1400" b="1" dirty="0"/>
              <a:t>2,8 млн. в год</a:t>
            </a:r>
            <a:r>
              <a:rPr lang="ru-RU" sz="1400" dirty="0"/>
              <a:t>.</a:t>
            </a:r>
          </a:p>
          <a:p>
            <a:pPr algn="just"/>
            <a:r>
              <a:rPr lang="ru-RU" sz="1400" dirty="0"/>
              <a:t>Так же вычитаются налоги – </a:t>
            </a:r>
            <a:r>
              <a:rPr lang="ru-RU" sz="1400" b="1" dirty="0"/>
              <a:t>0,424 млн. в год</a:t>
            </a:r>
            <a:r>
              <a:rPr lang="ru-RU" sz="1400" dirty="0"/>
              <a:t>.</a:t>
            </a:r>
          </a:p>
          <a:p>
            <a:pPr algn="just"/>
            <a:r>
              <a:rPr lang="ru-RU" sz="1400" dirty="0"/>
              <a:t>Получаем денежный поток по операционной деятельности </a:t>
            </a:r>
            <a:r>
              <a:rPr lang="ru-RU" sz="1400" b="1" dirty="0"/>
              <a:t>1,5 млн. руб. в год.</a:t>
            </a:r>
          </a:p>
          <a:p>
            <a:pPr algn="just"/>
            <a:r>
              <a:rPr lang="ru-RU" sz="1400" dirty="0"/>
              <a:t>В расчетах денежного потока для инвестора по проекту в целом также учитываются инвестиционные вложения, что отражено на диаграмме ниже.</a:t>
            </a:r>
          </a:p>
          <a:p>
            <a:pPr algn="just"/>
            <a:r>
              <a:rPr lang="ru-RU" sz="1400" dirty="0"/>
              <a:t>Денежный поток в первый год составит </a:t>
            </a:r>
            <a:r>
              <a:rPr lang="ru-RU" sz="1400" b="1" dirty="0"/>
              <a:t>-577 тыс. руб</a:t>
            </a:r>
            <a:r>
              <a:rPr lang="ru-RU" sz="1400" dirty="0"/>
              <a:t>., во второй – </a:t>
            </a:r>
            <a:r>
              <a:rPr lang="ru-RU" sz="1400" b="1" dirty="0"/>
              <a:t>916 тыс. </a:t>
            </a:r>
            <a:r>
              <a:rPr lang="ru-RU" sz="1400" dirty="0"/>
              <a:t>то есть, вложения инвестора окупаются за первые 16 месяцев.</a:t>
            </a:r>
          </a:p>
          <a:p>
            <a:pPr algn="just"/>
            <a:r>
              <a:rPr lang="ru-RU" sz="1400" dirty="0"/>
              <a:t>За первые 5 лет суммарный денежный поток по проекту составит </a:t>
            </a:r>
            <a:r>
              <a:rPr lang="ru-RU" sz="1400" b="1" dirty="0"/>
              <a:t>5,4 млн. руб.</a:t>
            </a:r>
          </a:p>
          <a:p>
            <a:pPr algn="just"/>
            <a:endParaRPr lang="ru-RU" sz="1400" b="1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833F978-DD8F-4FDA-BBFB-859A7E108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Денежный поток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EDD6179F-E8B6-4322-B3F2-EE301E89BB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98414787"/>
              </p:ext>
            </p:extLst>
          </p:nvPr>
        </p:nvGraphicFramePr>
        <p:xfrm>
          <a:off x="899593" y="3861048"/>
          <a:ext cx="7239520" cy="2729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58690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1E48612-47C8-4ECE-A39D-B65C1C9B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Финансовые показатели проекта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5B1B072-7393-4E3E-8BEA-407EC34BEBF9}"/>
              </a:ext>
            </a:extLst>
          </p:cNvPr>
          <p:cNvSpPr/>
          <p:nvPr/>
        </p:nvSpPr>
        <p:spPr>
          <a:xfrm>
            <a:off x="735859" y="3681478"/>
            <a:ext cx="808461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На диаграммах представлена динамика прибыли до вычета налогов при различной загрузке проекта в %. При 20% загрузке прибыль равна 0.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9B2207E-101F-476F-A293-1640AA5C5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741" y="4015019"/>
            <a:ext cx="7632848" cy="2306974"/>
          </a:xfrm>
        </p:spPr>
        <p:txBody>
          <a:bodyPr>
            <a:normAutofit lnSpcReduction="10000"/>
          </a:bodyPr>
          <a:lstStyle/>
          <a:p>
            <a:pPr marL="64008" indent="0" algn="just">
              <a:buNone/>
            </a:pPr>
            <a:r>
              <a:rPr lang="ru-RU" sz="1600" dirty="0"/>
              <a:t>Точка безубыточности достигается при загрузке </a:t>
            </a:r>
            <a:r>
              <a:rPr lang="ru-RU" sz="1600" b="1" dirty="0"/>
              <a:t>в 32% </a:t>
            </a:r>
            <a:r>
              <a:rPr lang="ru-RU" sz="1600" dirty="0"/>
              <a:t>от максимума, что является очень хорошим показателем. </a:t>
            </a:r>
          </a:p>
          <a:p>
            <a:pPr marL="64008" indent="0" algn="just">
              <a:buNone/>
            </a:pPr>
            <a:r>
              <a:rPr lang="ru-RU" sz="1600" dirty="0"/>
              <a:t>Модель кабинета считалась при минимальной загрузке в </a:t>
            </a:r>
            <a:r>
              <a:rPr lang="ru-RU" sz="1600" b="1" dirty="0"/>
              <a:t>40% - в весенне-летний период, 50% в осенне-зимний период. </a:t>
            </a:r>
          </a:p>
          <a:p>
            <a:pPr marL="64008" indent="0" algn="just">
              <a:buNone/>
            </a:pPr>
            <a:r>
              <a:rPr lang="ru-RU" sz="1600" dirty="0"/>
              <a:t>Это означает, что проект медицинского кабинета устойчив к повышению затрат на </a:t>
            </a:r>
            <a:r>
              <a:rPr lang="ru-RU" sz="1600" b="1" dirty="0"/>
              <a:t>60 тыс. руб. в месяц в весенне-летний период, и на 135 тыс. руб. в месяц в осенне-зимний период. </a:t>
            </a:r>
            <a:r>
              <a:rPr lang="ru-RU" sz="1600" dirty="0"/>
              <a:t>То есть даже если расходы в весенне-летнее время увеличить на 20% - модель будет устойчива, в зимнее время устойчивость по расходам составляет </a:t>
            </a:r>
            <a:r>
              <a:rPr lang="ru-RU" sz="1600"/>
              <a:t>55%.</a:t>
            </a:r>
            <a:r>
              <a:rPr lang="ru-RU" sz="1600" b="1"/>
              <a:t> </a:t>
            </a:r>
            <a:endParaRPr lang="ru-RU" sz="1600" b="1" dirty="0"/>
          </a:p>
          <a:p>
            <a:pPr marL="64008" indent="0" algn="just">
              <a:buNone/>
            </a:pPr>
            <a:endParaRPr lang="ru-RU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EDF4F55E-37BC-4530-8E27-821E76707C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12485450"/>
              </p:ext>
            </p:extLst>
          </p:nvPr>
        </p:nvGraphicFramePr>
        <p:xfrm>
          <a:off x="1331640" y="1052736"/>
          <a:ext cx="691276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1027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42" y="0"/>
            <a:ext cx="8396338" cy="1104106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3000" kern="1200" noProof="0" dirty="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Анализ рынка: коммерческая медицина</a:t>
            </a:r>
            <a:r>
              <a:rPr kumimoji="0" lang="ru-RU" sz="3600" kern="1200" noProof="0" dirty="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kumimoji="0" lang="ru-RU" sz="3600" kern="1200" noProof="0" dirty="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endParaRPr lang="ru-RU" sz="2400" noProof="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0891711"/>
              </p:ext>
            </p:extLst>
          </p:nvPr>
        </p:nvGraphicFramePr>
        <p:xfrm>
          <a:off x="3902223" y="853201"/>
          <a:ext cx="4824536" cy="98145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120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2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Объем рынка коммерческой медицины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Динамика рынка коммерческой медицины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216 млрд. руб.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5,9% в год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96142" y="666208"/>
            <a:ext cx="32403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Отрасль: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медицина, в том числе коммерческая медицина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Регион: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Россия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Характеристики рынка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A0DC450-8A2D-41F9-8577-BDB4267D924A}"/>
              </a:ext>
            </a:extLst>
          </p:cNvPr>
          <p:cNvSpPr/>
          <p:nvPr/>
        </p:nvSpPr>
        <p:spPr>
          <a:xfrm>
            <a:off x="791580" y="1989647"/>
            <a:ext cx="7560840" cy="1886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 российского рынка медицинских услуг в 2018 году составил порядка 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648,7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млрд. руб., что на 10% больше, чем в 2017 году. В целом российский рынок медицинских услуг демонстрирует положительную динамику с 2005 года.</a:t>
            </a:r>
          </a:p>
          <a:p>
            <a:pPr indent="540385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Рынок российской частной медицины до 2019 года будет расти в среднем на 5,9%, в основном за счет легального сегмента. </a:t>
            </a:r>
          </a:p>
          <a:p>
            <a:pPr indent="540385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Коммерческая медицина сегодня занимает почти треть медицинского рынка или 216 млрд. руб.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AD588A3C-3E09-45AB-9D7A-DB4B76AF12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71186897"/>
              </p:ext>
            </p:extLst>
          </p:nvPr>
        </p:nvGraphicFramePr>
        <p:xfrm>
          <a:off x="1547664" y="4063376"/>
          <a:ext cx="6408712" cy="2307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44694E40-BFA4-4793-88BD-9E1B5ABBF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>
            <a:normAutofit/>
          </a:bodyPr>
          <a:lstStyle/>
          <a:p>
            <a:r>
              <a:rPr lang="ru-RU" sz="1700" dirty="0"/>
              <a:t>Целевая аудитория проекта – </a:t>
            </a:r>
            <a:r>
              <a:rPr lang="ru-RU" sz="1700" b="1" dirty="0"/>
              <a:t>люди трудоспособного возраста и люди старше трудоспособного возраста.</a:t>
            </a:r>
            <a:endParaRPr lang="ru-RU" sz="1700" dirty="0"/>
          </a:p>
          <a:p>
            <a:r>
              <a:rPr lang="ru-RU" sz="1700" dirty="0"/>
              <a:t>Согласно среднему варианту прогноза, численность населения России к 2036 году составит </a:t>
            </a:r>
            <a:r>
              <a:rPr lang="ru-RU" sz="1700" b="1" dirty="0"/>
              <a:t>144 010 800 человек</a:t>
            </a:r>
            <a:r>
              <a:rPr lang="ru-RU" sz="1700" dirty="0"/>
              <a:t>, из них людей трудоспособного возраста 78 289 400 человек или 54,3%, людей старше трудоспособного возраста – 43 306 700 человек или 30,1%.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EA053EE-570D-4ACF-8545-29CF8EEA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Анализ рынка: целевая аудитория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76D44412-D6CB-46E6-B1F6-8A9477FB7B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70197268"/>
              </p:ext>
            </p:extLst>
          </p:nvPr>
        </p:nvGraphicFramePr>
        <p:xfrm>
          <a:off x="611561" y="3581400"/>
          <a:ext cx="4105696" cy="2295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D7BFA299-C623-4B5C-808E-3A2FDDC0DA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85831020"/>
              </p:ext>
            </p:extLst>
          </p:nvPr>
        </p:nvGraphicFramePr>
        <p:xfrm>
          <a:off x="4860032" y="3581400"/>
          <a:ext cx="3826768" cy="2207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695208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B146CABA-ABA1-4295-81FE-84FA7C25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360" y="1371600"/>
            <a:ext cx="8229600" cy="4648200"/>
          </a:xfrm>
        </p:spPr>
        <p:txBody>
          <a:bodyPr/>
          <a:lstStyle/>
          <a:p>
            <a:pPr marL="64008" indent="0" algn="just">
              <a:buNone/>
            </a:pPr>
            <a:r>
              <a:rPr lang="ru-RU" sz="1600" dirty="0"/>
              <a:t>Уровень среднедушевых доходов населения в 2018 году составил </a:t>
            </a:r>
            <a:r>
              <a:rPr lang="ru-RU" sz="1600" b="1" dirty="0"/>
              <a:t>32 635 </a:t>
            </a:r>
            <a:r>
              <a:rPr lang="ru-RU" sz="1600" dirty="0"/>
              <a:t>руб., что на 4% больше, чем в 2017 году (в 2017 году рост составил 1,2% по отношению к 2016 году). Данная тенденция положительно сказывается на рынке платных медицинских услуг.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783D277-A735-46A6-BC95-9C95E31E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/>
              <a:t>Анализ рынка: доходы населения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127D2FB3-A5B7-4D29-843E-AC1441352A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3503056"/>
              </p:ext>
            </p:extLst>
          </p:nvPr>
        </p:nvGraphicFramePr>
        <p:xfrm>
          <a:off x="1007604" y="2708920"/>
          <a:ext cx="7128792" cy="337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11990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6DB4A8F9-A488-44C6-A9A7-679B5726A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74" y="980728"/>
            <a:ext cx="8229600" cy="2088232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ru-RU" sz="1600" b="1" dirty="0"/>
              <a:t>Болезни опорно-двигательного аппарата (ОДА)</a:t>
            </a:r>
            <a:endParaRPr lang="ru-RU" sz="1600" dirty="0"/>
          </a:p>
          <a:p>
            <a:pPr lvl="0" algn="just"/>
            <a:r>
              <a:rPr lang="ru-RU" sz="1600" dirty="0"/>
              <a:t>Различными болезнями опорно-двигательного аппарата </a:t>
            </a:r>
            <a:r>
              <a:rPr lang="ru-RU" sz="1600" b="1" dirty="0"/>
              <a:t>страдает 80% населения.</a:t>
            </a:r>
            <a:r>
              <a:rPr lang="ru-RU" sz="1600" dirty="0"/>
              <a:t> Причем большинство – трудоспособного возраста: </a:t>
            </a:r>
            <a:r>
              <a:rPr lang="ru-RU" sz="1600" b="1" dirty="0"/>
              <a:t>от 30 до 50 лет.</a:t>
            </a:r>
          </a:p>
          <a:p>
            <a:pPr lvl="0" algn="just"/>
            <a:r>
              <a:rPr lang="ru-RU" sz="1600" dirty="0"/>
              <a:t>Общая динамика болезней опорно-двигательного аппарата в России с конца 20 века </a:t>
            </a:r>
            <a:r>
              <a:rPr lang="ru-RU" sz="1400" dirty="0"/>
              <a:t>возрастает</a:t>
            </a:r>
            <a:r>
              <a:rPr lang="ru-RU" sz="1600" dirty="0"/>
              <a:t> с каждым десятилетием приблизительно на 30%.</a:t>
            </a:r>
          </a:p>
          <a:p>
            <a:pPr lvl="0" algn="just"/>
            <a:r>
              <a:rPr lang="ru-RU" sz="1600" dirty="0"/>
              <a:t>Если в советское время остеохондроз диагностировался у 8% населения, то сейчас им страдает почти 10% россиян. 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08D0E06-0D86-4739-B95C-272B074E9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/>
          </a:bodyPr>
          <a:lstStyle/>
          <a:p>
            <a:pPr algn="ctr"/>
            <a:r>
              <a:rPr lang="ru-RU" sz="3000" dirty="0"/>
              <a:t>Анализ рынка: болезни ОДА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0A5BEC1C-2B89-48C8-8592-3C2520949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58568796"/>
              </p:ext>
            </p:extLst>
          </p:nvPr>
        </p:nvGraphicFramePr>
        <p:xfrm>
          <a:off x="1819112" y="2979303"/>
          <a:ext cx="5505775" cy="3596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81887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8DC91B2-7A1C-4EF4-9F5B-21AF771C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/>
          </a:bodyPr>
          <a:lstStyle/>
          <a:p>
            <a:pPr algn="ctr"/>
            <a:r>
              <a:rPr lang="ru-RU" sz="3000" dirty="0"/>
              <a:t>Анализ рынка: болезни ОДА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8C3EEB1A-DFF6-45DB-AC25-9D6D1B4C9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17248143"/>
              </p:ext>
            </p:extLst>
          </p:nvPr>
        </p:nvGraphicFramePr>
        <p:xfrm>
          <a:off x="899592" y="1196752"/>
          <a:ext cx="7221488" cy="5169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87249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AC69F99-E0E3-43CB-9548-68C9F65C1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r>
              <a:rPr lang="ru-RU" sz="3000" dirty="0"/>
              <a:t>Анализ рынка: методы лечения ОДА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92C1694A-78AE-4110-8E32-2EBFCB79E7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5917873"/>
              </p:ext>
            </p:extLst>
          </p:nvPr>
        </p:nvGraphicFramePr>
        <p:xfrm>
          <a:off x="683568" y="2204864"/>
          <a:ext cx="7416824" cy="44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47CB54E-A192-4B5E-8FA4-EAB58ADD6E05}"/>
              </a:ext>
            </a:extLst>
          </p:cNvPr>
          <p:cNvSpPr/>
          <p:nvPr/>
        </p:nvSpPr>
        <p:spPr>
          <a:xfrm>
            <a:off x="457200" y="908720"/>
            <a:ext cx="8147248" cy="1803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Лечебная физкультура (в том числе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кинезитерапия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основным методом лечения заболеваний позвоночника, остеохондроза, грыж позвоночника и других.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Тракция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(вытяжение) позвоночника - э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ффективный метод лечения спины, устраняющий болевой синдром, возникающий при заболеваниях позвоночника. </a:t>
            </a:r>
          </a:p>
          <a:p>
            <a:pPr indent="540385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Комплексный подход к лечению дает максимальный шанс на успех и полное выздоровление!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30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2411403"/>
              </p:ext>
            </p:extLst>
          </p:nvPr>
        </p:nvGraphicFramePr>
        <p:xfrm>
          <a:off x="539552" y="1268760"/>
          <a:ext cx="835292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04106"/>
          </a:xfrm>
        </p:spPr>
        <p:txBody>
          <a:bodyPr>
            <a:noAutofit/>
          </a:bodyPr>
          <a:lstStyle/>
          <a:p>
            <a:pPr algn="ctr"/>
            <a:r>
              <a:rPr kumimoji="0" lang="ru-RU" sz="3600" kern="1200" noProof="0" dirty="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Концепция </a:t>
            </a:r>
            <a:br>
              <a:rPr kumimoji="0" lang="ru-RU" sz="3600" kern="1200" noProof="0" dirty="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r>
              <a:rPr kumimoji="0" lang="ru-RU" sz="3600" kern="1200" noProof="0" dirty="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инвестиционного проекта</a:t>
            </a:r>
            <a:endParaRPr lang="ru-RU" sz="3600" noProof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5390651-A5F8-4CA6-BB74-A5D371E0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/>
              <a:t>Анализ рынка: основные форматы клиник по лечению позвоночника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E99B99B5-003A-45C7-BE66-04733C92FD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78961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C401D4D-69AE-45E7-9BD5-3DA12E94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dirty="0"/>
              <a:t>Анализ рынка: сравнение стоимости оборудования и процедур на нем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E4B5D7ED-7E82-4715-8A12-EB5FDF647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35951"/>
            <a:ext cx="301749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31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31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31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31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31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31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31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31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31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1838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Сравнение стоимости оборудования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1838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60FB7D4A-211F-4AC9-9556-5AFF11880A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8525118"/>
              </p:ext>
            </p:extLst>
          </p:nvPr>
        </p:nvGraphicFramePr>
        <p:xfrm>
          <a:off x="621736" y="3673787"/>
          <a:ext cx="7982712" cy="1731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7166">
                  <a:extLst>
                    <a:ext uri="{9D8B030D-6E8A-4147-A177-3AD203B41FA5}">
                      <a16:colId xmlns:a16="http://schemas.microsoft.com/office/drawing/2014/main" xmlns="" val="1955512743"/>
                    </a:ext>
                  </a:extLst>
                </a:gridCol>
                <a:gridCol w="1357061">
                  <a:extLst>
                    <a:ext uri="{9D8B030D-6E8A-4147-A177-3AD203B41FA5}">
                      <a16:colId xmlns:a16="http://schemas.microsoft.com/office/drawing/2014/main" xmlns="" val="836033907"/>
                    </a:ext>
                  </a:extLst>
                </a:gridCol>
                <a:gridCol w="1438485">
                  <a:extLst>
                    <a:ext uri="{9D8B030D-6E8A-4147-A177-3AD203B41FA5}">
                      <a16:colId xmlns:a16="http://schemas.microsoft.com/office/drawing/2014/main" xmlns="" val="1020357324"/>
                    </a:ext>
                  </a:extLst>
                </a:gridCol>
              </a:tblGrid>
              <a:tr h="21887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Центр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Оборудование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Цена процедуры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412896451"/>
                  </a:ext>
                </a:extLst>
              </a:tr>
              <a:tr h="21905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"Аксис", Новосибирск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Triton DTS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1 500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176290571"/>
                  </a:ext>
                </a:extLst>
              </a:tr>
              <a:tr h="21905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"Команда позвоночника", Екатеринбург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Triton DTS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1 100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375011930"/>
                  </a:ext>
                </a:extLst>
              </a:tr>
              <a:tr h="270104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"Доктор Ост", Казань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DRX 9000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1 900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198565839"/>
                  </a:ext>
                </a:extLst>
              </a:tr>
              <a:tr h="21905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Среднее по 7 центрам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ORMED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270823853"/>
                  </a:ext>
                </a:extLst>
              </a:tr>
              <a:tr h="21905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«Институт реабилитации позвоночника доктора Савяк» в Красноярске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ANATOMATOR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736444546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DFA5D55D-BD03-4658-B4EB-70B408C7E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0249725"/>
              </p:ext>
            </p:extLst>
          </p:nvPr>
        </p:nvGraphicFramePr>
        <p:xfrm>
          <a:off x="580644" y="1736428"/>
          <a:ext cx="7982712" cy="100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1714">
                  <a:extLst>
                    <a:ext uri="{9D8B030D-6E8A-4147-A177-3AD203B41FA5}">
                      <a16:colId xmlns:a16="http://schemas.microsoft.com/office/drawing/2014/main" xmlns="" val="2258180485"/>
                    </a:ext>
                  </a:extLst>
                </a:gridCol>
                <a:gridCol w="4340998">
                  <a:extLst>
                    <a:ext uri="{9D8B030D-6E8A-4147-A177-3AD203B41FA5}">
                      <a16:colId xmlns:a16="http://schemas.microsoft.com/office/drawing/2014/main" xmlns="" val="3731752885"/>
                    </a:ext>
                  </a:extLst>
                </a:gridCol>
              </a:tblGrid>
              <a:tr h="192571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Оборудование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Стоимость, руб.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601916154"/>
                  </a:ext>
                </a:extLst>
              </a:tr>
              <a:tr h="192571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Triton</a:t>
                      </a:r>
                      <a:r>
                        <a:rPr lang="ru-RU" sz="1200" dirty="0">
                          <a:effectLst/>
                        </a:rPr>
                        <a:t> DTS (США)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1 400 000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262020268"/>
                  </a:ext>
                </a:extLst>
              </a:tr>
              <a:tr h="192571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DRX (США)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3 000 000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630951100"/>
                  </a:ext>
                </a:extLst>
              </a:tr>
              <a:tr h="192571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Anatomator (США)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800 000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110421867"/>
                  </a:ext>
                </a:extLst>
              </a:tr>
              <a:tr h="192571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ORMED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433 000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167862384"/>
                  </a:ext>
                </a:extLst>
              </a:tr>
            </a:tbl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A061DCF-E8D4-4E9B-A553-D269A86FAFBE}"/>
              </a:ext>
            </a:extLst>
          </p:cNvPr>
          <p:cNvSpPr/>
          <p:nvPr/>
        </p:nvSpPr>
        <p:spPr>
          <a:xfrm>
            <a:off x="580644" y="2810106"/>
            <a:ext cx="8023804" cy="547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 по проекту является самым доступным на рынке, не уступает по качествам импортному оборудованию. Аналогов 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ORMED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той же цене на рынке нет!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2C3D375-DA16-47C3-8FDC-54A170875DAC}"/>
              </a:ext>
            </a:extLst>
          </p:cNvPr>
          <p:cNvSpPr/>
          <p:nvPr/>
        </p:nvSpPr>
        <p:spPr>
          <a:xfrm>
            <a:off x="649349" y="5552479"/>
            <a:ext cx="8023804" cy="310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Стоимость процедуры на оборудовании 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ORMED –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уровне среднерыночной. 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455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-27384"/>
            <a:ext cx="6264696" cy="864096"/>
          </a:xfrm>
        </p:spPr>
        <p:txBody>
          <a:bodyPr>
            <a:normAutofit/>
          </a:bodyPr>
          <a:lstStyle/>
          <a:p>
            <a:r>
              <a:rPr kumimoji="0" lang="ru-RU" sz="3600" kern="1200" noProof="0" dirty="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Резюме проекта</a:t>
            </a:r>
            <a:endParaRPr lang="ru-RU" sz="3600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8EFA299-02D2-4E03-BB52-82EF4C572E52}"/>
              </a:ext>
            </a:extLst>
          </p:cNvPr>
          <p:cNvSpPr/>
          <p:nvPr/>
        </p:nvSpPr>
        <p:spPr>
          <a:xfrm>
            <a:off x="5940152" y="692696"/>
            <a:ext cx="2664296" cy="6088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открытия кабинета по лечению спины на аппаратах </a:t>
            </a:r>
            <a:r>
              <a:rPr lang="en-US" sz="1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ORMED </a:t>
            </a:r>
            <a:r>
              <a:rPr lang="ru-RU" sz="1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потребуется </a:t>
            </a:r>
            <a:r>
              <a:rPr lang="ru-RU" sz="13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вложить 1,66 млн. руб</a:t>
            </a:r>
            <a:r>
              <a:rPr lang="ru-RU" sz="1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на покупку самих </a:t>
            </a:r>
            <a:r>
              <a:rPr lang="ru-RU" sz="13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аппаратов приходится 790 тыс.</a:t>
            </a:r>
            <a:r>
              <a:rPr lang="ru-RU" sz="1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руб.</a:t>
            </a:r>
          </a:p>
          <a:p>
            <a:pPr algn="just">
              <a:lnSpc>
                <a:spcPct val="110000"/>
              </a:lnSpc>
            </a:pPr>
            <a:r>
              <a:rPr lang="ru-RU" sz="1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учетом сезонности спроса на медицинские услуги, объем </a:t>
            </a:r>
            <a:r>
              <a:rPr lang="ru-RU" sz="13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выручки за год составит 4,7 млн. руб.</a:t>
            </a:r>
          </a:p>
          <a:p>
            <a:pPr algn="just">
              <a:lnSpc>
                <a:spcPct val="110000"/>
              </a:lnSpc>
            </a:pPr>
            <a:r>
              <a:rPr lang="ru-RU" sz="1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 ежегодных расходов составит 2,8 млн. руб., налогов – 424 тыс. руб.</a:t>
            </a:r>
          </a:p>
          <a:p>
            <a:pPr algn="just">
              <a:lnSpc>
                <a:spcPct val="110000"/>
              </a:lnSpc>
            </a:pPr>
            <a:r>
              <a:rPr lang="ru-RU" sz="13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Денежный поток составит 1,5 </a:t>
            </a:r>
            <a:r>
              <a:rPr lang="ru-RU" sz="1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just">
              <a:lnSpc>
                <a:spcPct val="110000"/>
              </a:lnSpc>
            </a:pPr>
            <a:r>
              <a:rPr lang="ru-RU" sz="13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окупается за 1,33 года.</a:t>
            </a:r>
            <a:endParaRPr lang="ru-RU" sz="13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Рентабельность продаж составит </a:t>
            </a:r>
            <a:r>
              <a:rPr lang="ru-RU" sz="13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31,3%.</a:t>
            </a:r>
          </a:p>
          <a:p>
            <a:pPr algn="just">
              <a:lnSpc>
                <a:spcPct val="110000"/>
              </a:lnSpc>
            </a:pPr>
            <a:r>
              <a:rPr lang="ru-RU" sz="1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Точка безубыточности составит </a:t>
            </a:r>
            <a:r>
              <a:rPr lang="ru-RU" sz="13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32%. </a:t>
            </a:r>
          </a:p>
          <a:p>
            <a:pPr algn="just">
              <a:lnSpc>
                <a:spcPct val="110000"/>
              </a:lnSpc>
            </a:pPr>
            <a:r>
              <a:rPr lang="ru-RU" sz="13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Данные показатели свидетельствуют о высокой эффективности проекта для инвестора.</a:t>
            </a:r>
          </a:p>
          <a:p>
            <a:pPr>
              <a:lnSpc>
                <a:spcPct val="110000"/>
              </a:lnSpc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- более детальная информация по финансовым показателям представлена в финансовой модели.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89223C46-7B47-4EF2-AC5F-68259F5F4B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00611778"/>
              </p:ext>
            </p:extLst>
          </p:nvPr>
        </p:nvGraphicFramePr>
        <p:xfrm>
          <a:off x="539553" y="734194"/>
          <a:ext cx="5040560" cy="5576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9995">
                  <a:extLst>
                    <a:ext uri="{9D8B030D-6E8A-4147-A177-3AD203B41FA5}">
                      <a16:colId xmlns:a16="http://schemas.microsoft.com/office/drawing/2014/main" xmlns="" val="71232629"/>
                    </a:ext>
                  </a:extLst>
                </a:gridCol>
                <a:gridCol w="1166411">
                  <a:extLst>
                    <a:ext uri="{9D8B030D-6E8A-4147-A177-3AD203B41FA5}">
                      <a16:colId xmlns:a16="http://schemas.microsoft.com/office/drawing/2014/main" xmlns="" val="654383860"/>
                    </a:ext>
                  </a:extLst>
                </a:gridCol>
                <a:gridCol w="1684154">
                  <a:extLst>
                    <a:ext uri="{9D8B030D-6E8A-4147-A177-3AD203B41FA5}">
                      <a16:colId xmlns:a16="http://schemas.microsoft.com/office/drawing/2014/main" xmlns="" val="648993343"/>
                    </a:ext>
                  </a:extLst>
                </a:gridCol>
              </a:tblGrid>
              <a:tr h="3009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Инвестиции и финансирование проекта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Показатель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Комментарии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0628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Инвестиций всего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1 656 687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руб. (собственные и заемные)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extLst>
                  <a:ext uri="{0D108BD9-81ED-4DB2-BD59-A6C34878D82A}">
                    <a16:rowId xmlns:a16="http://schemas.microsoft.com/office/drawing/2014/main" xmlns="" val="3125378670"/>
                  </a:ext>
                </a:extLst>
              </a:tr>
              <a:tr h="18165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Собственные средства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84" marR="9390" marT="93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1 656 687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руб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extLst>
                  <a:ext uri="{0D108BD9-81ED-4DB2-BD59-A6C34878D82A}">
                    <a16:rowId xmlns:a16="http://schemas.microsoft.com/office/drawing/2014/main" xmlns="" val="1625415959"/>
                  </a:ext>
                </a:extLst>
              </a:tr>
              <a:tr h="18165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Заемные средства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12684" marR="9390" marT="93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extLst>
                  <a:ext uri="{0D108BD9-81ED-4DB2-BD59-A6C34878D82A}">
                    <a16:rowId xmlns:a16="http://schemas.microsoft.com/office/drawing/2014/main" xmlns="" val="1225131379"/>
                  </a:ext>
                </a:extLst>
              </a:tr>
              <a:tr h="9903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Операционная деятельность (за последний год)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extLst>
                  <a:ext uri="{0D108BD9-81ED-4DB2-BD59-A6C34878D82A}">
                    <a16:rowId xmlns:a16="http://schemas.microsoft.com/office/drawing/2014/main" xmlns="" val="3519379972"/>
                  </a:ext>
                </a:extLst>
              </a:tr>
              <a:tr h="5690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Выручка, год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4 723 200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руб., сумма за последний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extLst>
                  <a:ext uri="{0D108BD9-81ED-4DB2-BD59-A6C34878D82A}">
                    <a16:rowId xmlns:a16="http://schemas.microsoft.com/office/drawing/2014/main" xmlns="" val="1413295040"/>
                  </a:ext>
                </a:extLst>
              </a:tr>
              <a:tr h="6960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Поступления клиники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684" marR="9390" marT="93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4 723 200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руб., сумма за последний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extLst>
                  <a:ext uri="{0D108BD9-81ED-4DB2-BD59-A6C34878D82A}">
                    <a16:rowId xmlns:a16="http://schemas.microsoft.com/office/drawing/2014/main" xmlns="" val="969720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Расходы операционные, год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2 823 189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руб., сумма за последний год (без налогов)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extLst>
                  <a:ext uri="{0D108BD9-81ED-4DB2-BD59-A6C34878D82A}">
                    <a16:rowId xmlns:a16="http://schemas.microsoft.com/office/drawing/2014/main" xmlns="" val="1837245198"/>
                  </a:ext>
                </a:extLst>
              </a:tr>
              <a:tr h="4510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Переменные расходы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12684" marR="9390" marT="93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47 232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руб., сумма за последний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extLst>
                  <a:ext uri="{0D108BD9-81ED-4DB2-BD59-A6C34878D82A}">
                    <a16:rowId xmlns:a16="http://schemas.microsoft.com/office/drawing/2014/main" xmlns="" val="723246138"/>
                  </a:ext>
                </a:extLst>
              </a:tr>
              <a:tr h="57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Постоянные расходы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12684" marR="9390" marT="93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2 775 957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руб., сумма за последний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extLst>
                  <a:ext uri="{0D108BD9-81ED-4DB2-BD59-A6C34878D82A}">
                    <a16:rowId xmlns:a16="http://schemas.microsoft.com/office/drawing/2014/main" xmlns="" val="3205244835"/>
                  </a:ext>
                </a:extLst>
              </a:tr>
              <a:tr h="7052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Налоги, год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424 232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руб., сумма за последний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extLst>
                  <a:ext uri="{0D108BD9-81ED-4DB2-BD59-A6C34878D82A}">
                    <a16:rowId xmlns:a16="http://schemas.microsoft.com/office/drawing/2014/main" xmlns="" val="2500236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Маржинальная прибыль,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4 606 611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руб., сумма за последний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extLst>
                  <a:ext uri="{0D108BD9-81ED-4DB2-BD59-A6C34878D82A}">
                    <a16:rowId xmlns:a16="http://schemas.microsoft.com/office/drawing/2014/main" xmlns="" val="3250724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Денежный поток,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1 475 780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руб., сумма за последний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extLst>
                  <a:ext uri="{0D108BD9-81ED-4DB2-BD59-A6C34878D82A}">
                    <a16:rowId xmlns:a16="http://schemas.microsoft.com/office/drawing/2014/main" xmlns="" val="991997497"/>
                  </a:ext>
                </a:extLst>
              </a:tr>
              <a:tr h="156489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extLst>
                  <a:ext uri="{0D108BD9-81ED-4DB2-BD59-A6C34878D82A}">
                    <a16:rowId xmlns:a16="http://schemas.microsoft.com/office/drawing/2014/main" xmlns="" val="2374450822"/>
                  </a:ext>
                </a:extLst>
              </a:tr>
              <a:tr h="18165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Анализ рентабельности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extLst>
                  <a:ext uri="{0D108BD9-81ED-4DB2-BD59-A6C34878D82A}">
                    <a16:rowId xmlns:a16="http://schemas.microsoft.com/office/drawing/2014/main" xmlns="" val="847050616"/>
                  </a:ext>
                </a:extLst>
              </a:tr>
              <a:tr h="3009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Рентабельность продаж (Прибыль к Выручке)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31,25%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последний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extLst>
                  <a:ext uri="{0D108BD9-81ED-4DB2-BD59-A6C34878D82A}">
                    <a16:rowId xmlns:a16="http://schemas.microsoft.com/office/drawing/2014/main" xmlns="" val="1801098716"/>
                  </a:ext>
                </a:extLst>
              </a:tr>
              <a:tr h="3009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Рентабельность активов (Прибыль к Инвестициям)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89,08%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последний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extLst>
                  <a:ext uri="{0D108BD9-81ED-4DB2-BD59-A6C34878D82A}">
                    <a16:rowId xmlns:a16="http://schemas.microsoft.com/office/drawing/2014/main" xmlns="" val="2224895575"/>
                  </a:ext>
                </a:extLst>
              </a:tr>
              <a:tr h="3009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Маржинальность бизнеса (Маржа к Выручке)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97,53%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последний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extLst>
                  <a:ext uri="{0D108BD9-81ED-4DB2-BD59-A6C34878D82A}">
                    <a16:rowId xmlns:a16="http://schemas.microsoft.com/office/drawing/2014/main" xmlns="" val="965094900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Operation Expense Ratio (коэф-т операционных расходов)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69%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последний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extLst>
                  <a:ext uri="{0D108BD9-81ED-4DB2-BD59-A6C34878D82A}">
                    <a16:rowId xmlns:a16="http://schemas.microsoft.com/office/drawing/2014/main" xmlns="" val="2563351048"/>
                  </a:ext>
                </a:extLst>
              </a:tr>
              <a:tr h="18165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Инвестиционный анализ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extLst>
                  <a:ext uri="{0D108BD9-81ED-4DB2-BD59-A6C34878D82A}">
                    <a16:rowId xmlns:a16="http://schemas.microsoft.com/office/drawing/2014/main" xmlns="" val="3079095939"/>
                  </a:ext>
                </a:extLst>
              </a:tr>
              <a:tr h="15648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Инвестиции в бизнес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1 656 687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extLst>
                  <a:ext uri="{0D108BD9-81ED-4DB2-BD59-A6C34878D82A}">
                    <a16:rowId xmlns:a16="http://schemas.microsoft.com/office/drawing/2014/main" xmlns="" val="1197261270"/>
                  </a:ext>
                </a:extLst>
              </a:tr>
              <a:tr h="3009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Срок окупаемости (payback period), лет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1,33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extLst>
                  <a:ext uri="{0D108BD9-81ED-4DB2-BD59-A6C34878D82A}">
                    <a16:rowId xmlns:a16="http://schemas.microsoft.com/office/drawing/2014/main" xmlns="" val="567195102"/>
                  </a:ext>
                </a:extLst>
              </a:tr>
              <a:tr h="15648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ВНД (</a:t>
                      </a:r>
                      <a:r>
                        <a:rPr lang="en-US" sz="800" u="none" strike="noStrike">
                          <a:effectLst/>
                        </a:rPr>
                        <a:t>IRR)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6,6%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в месяц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extLst>
                  <a:ext uri="{0D108BD9-81ED-4DB2-BD59-A6C34878D82A}">
                    <a16:rowId xmlns:a16="http://schemas.microsoft.com/office/drawing/2014/main" xmlns="" val="1470663069"/>
                  </a:ext>
                </a:extLst>
              </a:tr>
              <a:tr h="30389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ВНД (IRR) с учетом продажи бизнеса в конце (в квартал)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в последнем месяце планирования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extLst>
                  <a:ext uri="{0D108BD9-81ED-4DB2-BD59-A6C34878D82A}">
                    <a16:rowId xmlns:a16="http://schemas.microsoft.com/office/drawing/2014/main" xmlns="" val="4280795614"/>
                  </a:ext>
                </a:extLst>
              </a:tr>
              <a:tr h="15648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ЧДД (</a:t>
                      </a:r>
                      <a:r>
                        <a:rPr lang="en-US" sz="800" u="none" strike="noStrike">
                          <a:effectLst/>
                        </a:rPr>
                        <a:t>NPV)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7 058 539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extLst>
                  <a:ext uri="{0D108BD9-81ED-4DB2-BD59-A6C34878D82A}">
                    <a16:rowId xmlns:a16="http://schemas.microsoft.com/office/drawing/2014/main" xmlns="" val="537597835"/>
                  </a:ext>
                </a:extLst>
              </a:tr>
              <a:tr h="440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ЧДД (NPV) с учетом продажи бизнеса в конце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11 070 276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в последнем месяце планирования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extLst>
                  <a:ext uri="{0D108BD9-81ED-4DB2-BD59-A6C34878D82A}">
                    <a16:rowId xmlns:a16="http://schemas.microsoft.com/office/drawing/2014/main" xmlns="" val="2514700988"/>
                  </a:ext>
                </a:extLst>
              </a:tr>
              <a:tr h="3009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ROI (доход-вложения)/вложения х 100%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780%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/>
                </a:tc>
                <a:extLst>
                  <a:ext uri="{0D108BD9-81ED-4DB2-BD59-A6C34878D82A}">
                    <a16:rowId xmlns:a16="http://schemas.microsoft.com/office/drawing/2014/main" xmlns="" val="33183318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0"/>
            <a:ext cx="3250704" cy="764704"/>
          </a:xfrm>
        </p:spPr>
        <p:txBody>
          <a:bodyPr>
            <a:normAutofit/>
          </a:bodyPr>
          <a:lstStyle/>
          <a:p>
            <a:r>
              <a:rPr lang="ru-RU" sz="3600" dirty="0"/>
              <a:t>Выводы</a:t>
            </a:r>
            <a:r>
              <a:rPr kumimoji="0" lang="ru-RU" sz="3600" kern="1200" noProof="0" dirty="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ru-RU" sz="3600" noProof="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692696"/>
            <a:ext cx="8568952" cy="5760640"/>
          </a:xfrm>
        </p:spPr>
        <p:txBody>
          <a:bodyPr>
            <a:noAutofit/>
          </a:bodyPr>
          <a:lstStyle/>
          <a:p>
            <a:pPr marL="64008" indent="0" algn="just">
              <a:buNone/>
            </a:pPr>
            <a:r>
              <a:rPr lang="ru-RU" sz="1250" b="1" dirty="0"/>
              <a:t>Концепция проекта:</a:t>
            </a:r>
          </a:p>
          <a:p>
            <a:pPr algn="just"/>
            <a:r>
              <a:rPr lang="ru-RU" sz="1250" dirty="0"/>
              <a:t>Данным проектом предполагается открытие медицинского кабинета с аппаратами «</a:t>
            </a:r>
            <a:r>
              <a:rPr lang="ru-RU" sz="1250" dirty="0" err="1"/>
              <a:t>Ормед</a:t>
            </a:r>
            <a:r>
              <a:rPr lang="ru-RU" sz="1250" dirty="0"/>
              <a:t>-профессионал» и «</a:t>
            </a:r>
            <a:r>
              <a:rPr lang="ru-RU" sz="1250" dirty="0" err="1"/>
              <a:t>Ормед-кинезо</a:t>
            </a:r>
            <a:r>
              <a:rPr lang="ru-RU" sz="1250" dirty="0"/>
              <a:t>».</a:t>
            </a:r>
          </a:p>
          <a:p>
            <a:pPr algn="just"/>
            <a:r>
              <a:rPr lang="ru-RU" sz="1250" dirty="0"/>
              <a:t>Преимущества данного оборудования по отношению к аналогам:</a:t>
            </a:r>
          </a:p>
          <a:p>
            <a:pPr marL="900000" algn="just">
              <a:buFont typeface="Wingdings" panose="05000000000000000000" pitchFamily="2" charset="2"/>
              <a:buChar char="Ø"/>
            </a:pPr>
            <a:r>
              <a:rPr lang="ru-RU" sz="1250" dirty="0"/>
              <a:t>Сочетает в себе все лучшие качества зарубежного оборудования.</a:t>
            </a:r>
          </a:p>
          <a:p>
            <a:pPr marL="900000" algn="just">
              <a:buFont typeface="Wingdings" panose="05000000000000000000" pitchFamily="2" charset="2"/>
              <a:buChar char="Ø"/>
            </a:pPr>
            <a:r>
              <a:rPr lang="ru-RU" sz="1250" dirty="0"/>
              <a:t>Имеет массажные ролики (что есть не во всех аналогах).</a:t>
            </a:r>
          </a:p>
          <a:p>
            <a:pPr marL="900000" algn="just">
              <a:buFont typeface="Wingdings" panose="05000000000000000000" pitchFamily="2" charset="2"/>
              <a:buChar char="Ø"/>
            </a:pPr>
            <a:r>
              <a:rPr lang="ru-RU" sz="1250" dirty="0"/>
              <a:t>Высокотехнологичный комплекс по лечению спины.</a:t>
            </a:r>
          </a:p>
          <a:p>
            <a:pPr marL="900000" algn="just">
              <a:buFont typeface="Wingdings" panose="05000000000000000000" pitchFamily="2" charset="2"/>
              <a:buChar char="Ø"/>
            </a:pPr>
            <a:r>
              <a:rPr lang="ru-RU" sz="1250" dirty="0"/>
              <a:t>Стоимость от 430 до 450 тыс. руб. (что существенно ниже стоимости аналогов).</a:t>
            </a:r>
          </a:p>
          <a:p>
            <a:pPr marL="900000" algn="just">
              <a:buFont typeface="Wingdings" panose="05000000000000000000" pitchFamily="2" charset="2"/>
              <a:buChar char="Ø"/>
            </a:pPr>
            <a:r>
              <a:rPr lang="ru-RU" sz="1250" dirty="0"/>
              <a:t>Собственный сервис и 12 месяцев гарантии на оборудование.</a:t>
            </a:r>
          </a:p>
          <a:p>
            <a:pPr algn="just"/>
            <a:r>
              <a:rPr lang="ru-RU" sz="1250" dirty="0"/>
              <a:t>Для открытия кабинета необходимо арендовать помещение площадью 30-40 </a:t>
            </a:r>
            <a:r>
              <a:rPr lang="ru-RU" sz="1250" dirty="0" err="1"/>
              <a:t>кв.м</a:t>
            </a:r>
            <a:r>
              <a:rPr lang="ru-RU" sz="1250" dirty="0"/>
              <a:t> и закупить аппараты </a:t>
            </a:r>
            <a:r>
              <a:rPr lang="en-US" sz="1250" dirty="0"/>
              <a:t>ORMED </a:t>
            </a:r>
            <a:r>
              <a:rPr lang="ru-RU" sz="1250" dirty="0"/>
              <a:t>на сумму </a:t>
            </a:r>
            <a:r>
              <a:rPr lang="ru-RU" sz="1250" b="1" dirty="0"/>
              <a:t>790</a:t>
            </a:r>
            <a:r>
              <a:rPr lang="ru-RU" sz="1250" dirty="0"/>
              <a:t> тыс. руб.</a:t>
            </a:r>
          </a:p>
          <a:p>
            <a:pPr algn="just"/>
            <a:r>
              <a:rPr lang="ru-RU" sz="1250" dirty="0"/>
              <a:t>Общий объем инвестиций в проект составит </a:t>
            </a:r>
            <a:r>
              <a:rPr lang="ru-RU" sz="1250" b="1" dirty="0"/>
              <a:t>1,66 млн. руб.</a:t>
            </a:r>
          </a:p>
          <a:p>
            <a:pPr marL="64008" indent="0" algn="just">
              <a:buNone/>
            </a:pPr>
            <a:r>
              <a:rPr lang="ru-RU" sz="1250" b="1" dirty="0"/>
              <a:t>Операционная деятельность (доходы и расходы):</a:t>
            </a:r>
          </a:p>
          <a:p>
            <a:pPr algn="just"/>
            <a:r>
              <a:rPr lang="ru-RU" sz="1250" dirty="0"/>
              <a:t>Поступления по проекту будут складываться из процедур на аппаратах </a:t>
            </a:r>
            <a:r>
              <a:rPr lang="en-US" sz="1250" dirty="0"/>
              <a:t>ORMED </a:t>
            </a:r>
            <a:r>
              <a:rPr lang="ru-RU" sz="1250" dirty="0"/>
              <a:t>и консультаций врача, стоимость одной процедуры – </a:t>
            </a:r>
            <a:r>
              <a:rPr lang="ru-RU" sz="1250" b="1" dirty="0"/>
              <a:t>1000 </a:t>
            </a:r>
            <a:r>
              <a:rPr lang="ru-RU" sz="1250" dirty="0"/>
              <a:t>руб., стоимость консультации – </a:t>
            </a:r>
            <a:r>
              <a:rPr lang="ru-RU" sz="1250" b="1" dirty="0"/>
              <a:t>1000</a:t>
            </a:r>
            <a:r>
              <a:rPr lang="ru-RU" sz="1250" dirty="0"/>
              <a:t> руб.</a:t>
            </a:r>
          </a:p>
          <a:p>
            <a:pPr algn="just"/>
            <a:r>
              <a:rPr lang="ru-RU" sz="1250" dirty="0"/>
              <a:t>Персонал по проекту – 1 врач, 2 медсестры и 1 менеджер по работе с клиентами, фонд оплаты труда </a:t>
            </a:r>
            <a:r>
              <a:rPr lang="ru-RU" sz="1250" b="1" dirty="0"/>
              <a:t>137,6</a:t>
            </a:r>
            <a:r>
              <a:rPr lang="ru-RU" sz="1250" dirty="0"/>
              <a:t> тыс. руб. в месяц.</a:t>
            </a:r>
          </a:p>
          <a:p>
            <a:pPr algn="just"/>
            <a:r>
              <a:rPr lang="ru-RU" sz="1250" dirty="0"/>
              <a:t>Для медицинского рынка характерна сезонность, которая отражена в плане продаж. Ежегодный доход составит </a:t>
            </a:r>
            <a:r>
              <a:rPr lang="ru-RU" sz="1250" b="1" dirty="0"/>
              <a:t>4,7 млн. руб</a:t>
            </a:r>
            <a:r>
              <a:rPr lang="ru-RU" sz="1250" dirty="0"/>
              <a:t>.</a:t>
            </a:r>
          </a:p>
          <a:p>
            <a:pPr algn="just"/>
            <a:r>
              <a:rPr lang="ru-RU" sz="1250" dirty="0"/>
              <a:t>При реализации проекта необходимо предусмотреть следующие статьи текущих расходов: аренда, маркетинг и реклама, заработная плата, расходные материалы и хозяйственные расходы, бухгалтерия, связь, налоги.</a:t>
            </a:r>
          </a:p>
          <a:p>
            <a:pPr algn="just"/>
            <a:r>
              <a:rPr lang="ru-RU" sz="1250" dirty="0"/>
              <a:t>Ежегодные расходы проекта составят </a:t>
            </a:r>
            <a:r>
              <a:rPr lang="ru-RU" sz="1250" b="1" dirty="0"/>
              <a:t>2,8 млн. руб.</a:t>
            </a:r>
          </a:p>
          <a:p>
            <a:pPr marL="64008" indent="0" algn="just">
              <a:buNone/>
            </a:pPr>
            <a:r>
              <a:rPr lang="ru-RU" sz="1250" b="1" dirty="0"/>
              <a:t>Результаты:</a:t>
            </a:r>
          </a:p>
          <a:p>
            <a:pPr algn="just"/>
            <a:r>
              <a:rPr lang="ru-RU" sz="1250" dirty="0"/>
              <a:t>При вышеперечисленных условиях ежегодный денежный поток по проекту </a:t>
            </a:r>
            <a:r>
              <a:rPr lang="ru-RU" sz="1250" b="1" dirty="0"/>
              <a:t>составит 1,5 млн. руб</a:t>
            </a:r>
            <a:r>
              <a:rPr lang="ru-RU" sz="1250" dirty="0"/>
              <a:t>.</a:t>
            </a:r>
          </a:p>
          <a:p>
            <a:pPr algn="just"/>
            <a:r>
              <a:rPr lang="ru-RU" sz="1250" dirty="0"/>
              <a:t>Срок окупаемости проекта – </a:t>
            </a:r>
            <a:r>
              <a:rPr lang="ru-RU" sz="1250" b="1" dirty="0"/>
              <a:t>1,33 года (16 месяцев).</a:t>
            </a:r>
          </a:p>
          <a:p>
            <a:pPr algn="just"/>
            <a:r>
              <a:rPr lang="ru-RU" sz="1250" dirty="0"/>
              <a:t>Точка безубыточности – </a:t>
            </a:r>
            <a:r>
              <a:rPr lang="ru-RU" sz="1250" b="1" dirty="0"/>
              <a:t>32%</a:t>
            </a:r>
            <a:r>
              <a:rPr lang="ru-RU" sz="1250" dirty="0"/>
              <a:t>.</a:t>
            </a:r>
          </a:p>
          <a:p>
            <a:endParaRPr lang="ru-RU" sz="1400" dirty="0"/>
          </a:p>
          <a:p>
            <a:endParaRPr lang="ru-RU" sz="1400" dirty="0"/>
          </a:p>
          <a:p>
            <a:pPr lvl="0"/>
            <a:endParaRPr lang="ru-RU" sz="1400" dirty="0"/>
          </a:p>
          <a:p>
            <a:pPr lvl="0"/>
            <a:endParaRPr lang="ru-RU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0"/>
            <a:ext cx="3250704" cy="764704"/>
          </a:xfrm>
        </p:spPr>
        <p:txBody>
          <a:bodyPr>
            <a:normAutofit/>
          </a:bodyPr>
          <a:lstStyle/>
          <a:p>
            <a:r>
              <a:rPr lang="ru-RU" sz="3600" dirty="0"/>
              <a:t>Выводы</a:t>
            </a:r>
            <a:r>
              <a:rPr kumimoji="0" lang="ru-RU" sz="3600" kern="1200" noProof="0" dirty="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ru-RU" sz="3600" noProof="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5760640"/>
          </a:xfrm>
        </p:spPr>
        <p:txBody>
          <a:bodyPr>
            <a:noAutofit/>
          </a:bodyPr>
          <a:lstStyle/>
          <a:p>
            <a:pPr marL="64008" indent="0" algn="just">
              <a:buNone/>
            </a:pPr>
            <a:r>
              <a:rPr lang="ru-RU" sz="1300" b="1" dirty="0"/>
              <a:t>Актуальность инвестиций с точки зрения рынка:</a:t>
            </a:r>
          </a:p>
          <a:p>
            <a:pPr algn="just"/>
            <a:r>
              <a:rPr lang="ru-RU" sz="1300" dirty="0"/>
              <a:t>С точки зрения рынка данный проект эффективен по причине растущего спроса на услуги коммерческой медицины в сфере лечения опорно-двигательного аппарата. Это связано с тем, что:</a:t>
            </a:r>
          </a:p>
          <a:p>
            <a:pPr marL="900000" lvl="0" algn="just">
              <a:buFont typeface="Wingdings" panose="05000000000000000000" pitchFamily="2" charset="2"/>
              <a:buChar char="Ø"/>
            </a:pPr>
            <a:r>
              <a:rPr lang="ru-RU" sz="1300" dirty="0"/>
              <a:t>Различными болезнями опорно-двигательного аппарата страдает </a:t>
            </a:r>
            <a:r>
              <a:rPr lang="ru-RU" sz="1300" b="1" dirty="0"/>
              <a:t>80% </a:t>
            </a:r>
            <a:r>
              <a:rPr lang="ru-RU" sz="1300" dirty="0"/>
              <a:t>населения. Причем большинство – трудоспособного возраста</a:t>
            </a:r>
            <a:r>
              <a:rPr lang="ru-RU" sz="1300" b="1" dirty="0"/>
              <a:t>: от 30 до 50 лет.</a:t>
            </a:r>
          </a:p>
          <a:p>
            <a:pPr marL="900000" lvl="0" algn="just">
              <a:buFont typeface="Wingdings" panose="05000000000000000000" pitchFamily="2" charset="2"/>
              <a:buChar char="Ø"/>
            </a:pPr>
            <a:r>
              <a:rPr lang="ru-RU" sz="1300" dirty="0"/>
              <a:t>Общая динамика болезней опорно-двигательного аппарата в России с конца 20 века возрастает с каждым десятилетием приблизительно </a:t>
            </a:r>
            <a:r>
              <a:rPr lang="ru-RU" sz="1300" b="1" dirty="0"/>
              <a:t>на 30%.</a:t>
            </a:r>
          </a:p>
          <a:p>
            <a:pPr algn="just"/>
            <a:r>
              <a:rPr lang="ru-RU" sz="1300" dirty="0"/>
              <a:t>Рынок коммерческой медицины демонстрирует стабильный рост за последние несколько лет, его объем составляет </a:t>
            </a:r>
            <a:r>
              <a:rPr lang="ru-RU" sz="1300" b="1" dirty="0"/>
              <a:t>216 млрд. руб.</a:t>
            </a:r>
            <a:r>
              <a:rPr lang="ru-RU" sz="1300" dirty="0"/>
              <a:t> и стабильно увеличивается из года в год.</a:t>
            </a:r>
          </a:p>
          <a:p>
            <a:pPr algn="just"/>
            <a:r>
              <a:rPr lang="ru-RU" sz="1300" dirty="0"/>
              <a:t>Целевая аудитория проекта – люди трудоспособного возраста и люди старше трудоспособного возраста, данная группа составляет </a:t>
            </a:r>
            <a:r>
              <a:rPr lang="ru-RU" sz="1300" b="1" dirty="0"/>
              <a:t>84,4%</a:t>
            </a:r>
            <a:r>
              <a:rPr lang="ru-RU" sz="1300" dirty="0"/>
              <a:t> всего населения России.</a:t>
            </a:r>
          </a:p>
          <a:p>
            <a:pPr algn="just"/>
            <a:r>
              <a:rPr lang="ru-RU" sz="1300" dirty="0"/>
              <a:t>В последнее десятилетие появляется все больше видов физиотерапии, направленной на восстановление ОДА.</a:t>
            </a:r>
          </a:p>
          <a:p>
            <a:pPr lvl="0" algn="just"/>
            <a:r>
              <a:rPr lang="ru-RU" sz="1300" dirty="0"/>
              <a:t>Комплексный подход к лечению дает максимальный шанс на успех и полное выздоровление.</a:t>
            </a:r>
          </a:p>
          <a:p>
            <a:pPr lvl="0" algn="just"/>
            <a:r>
              <a:rPr lang="ru-RU" sz="1300" b="1" dirty="0" err="1"/>
              <a:t>Тракция</a:t>
            </a:r>
            <a:r>
              <a:rPr lang="ru-RU" sz="1300" b="1" dirty="0"/>
              <a:t> и </a:t>
            </a:r>
            <a:r>
              <a:rPr lang="ru-RU" sz="1300" b="1" dirty="0" err="1"/>
              <a:t>кинезетерапия</a:t>
            </a:r>
            <a:r>
              <a:rPr lang="ru-RU" sz="1300" b="1" dirty="0"/>
              <a:t> </a:t>
            </a:r>
            <a:r>
              <a:rPr lang="ru-RU" sz="1300" dirty="0"/>
              <a:t>– новые прогрессивные методы в лечении позвоночника.</a:t>
            </a:r>
          </a:p>
          <a:p>
            <a:pPr marL="64008" lvl="0" indent="0" algn="just">
              <a:buNone/>
            </a:pPr>
            <a:endParaRPr lang="ru-RU" sz="1300" dirty="0"/>
          </a:p>
          <a:p>
            <a:pPr marL="64008" lvl="0" indent="0" algn="just">
              <a:buNone/>
            </a:pPr>
            <a:r>
              <a:rPr lang="ru-RU" sz="1300" b="1" dirty="0"/>
              <a:t>Сравнение бизнес моделей:</a:t>
            </a:r>
          </a:p>
          <a:p>
            <a:pPr lvl="0" algn="just"/>
            <a:r>
              <a:rPr lang="ru-RU" sz="1300" dirty="0"/>
              <a:t>Можно выделить 4 основных формата клиник по лечению позвоночника:</a:t>
            </a:r>
          </a:p>
          <a:p>
            <a:pPr marL="1224000" lvl="0">
              <a:buFont typeface="Wingdings" panose="05000000000000000000" pitchFamily="2" charset="2"/>
              <a:buChar char="Ø"/>
            </a:pPr>
            <a:r>
              <a:rPr lang="ru-RU" sz="1300" dirty="0"/>
              <a:t>Крупные федеральные медицинские центры с филиалами в регионах</a:t>
            </a:r>
          </a:p>
          <a:p>
            <a:pPr marL="1224000" lvl="0">
              <a:buFont typeface="Wingdings" panose="05000000000000000000" pitchFamily="2" charset="2"/>
              <a:buChar char="Ø"/>
            </a:pPr>
            <a:r>
              <a:rPr lang="ru-RU" sz="1300" dirty="0"/>
              <a:t>Региональные сети и крупные клиники</a:t>
            </a:r>
          </a:p>
          <a:p>
            <a:pPr marL="1224000" lvl="0">
              <a:buFont typeface="Wingdings" panose="05000000000000000000" pitchFamily="2" charset="2"/>
              <a:buChar char="Ø"/>
            </a:pPr>
            <a:r>
              <a:rPr lang="ru-RU" sz="1300" dirty="0"/>
              <a:t>Небольшие местные клиники</a:t>
            </a:r>
          </a:p>
          <a:p>
            <a:pPr marL="1224000" lvl="0">
              <a:buFont typeface="Wingdings" panose="05000000000000000000" pitchFamily="2" charset="2"/>
              <a:buChar char="Ø"/>
            </a:pPr>
            <a:r>
              <a:rPr lang="ru-RU" sz="1300" dirty="0"/>
              <a:t>Кабинеты физиотерапии</a:t>
            </a:r>
          </a:p>
          <a:p>
            <a:pPr algn="just"/>
            <a:r>
              <a:rPr lang="ru-RU" sz="1300" dirty="0"/>
              <a:t>Наиболее </a:t>
            </a:r>
            <a:r>
              <a:rPr lang="ru-RU" sz="1300" b="1" dirty="0"/>
              <a:t>простым в реализации и наименее затратным </a:t>
            </a:r>
            <a:r>
              <a:rPr lang="ru-RU" sz="1300" dirty="0"/>
              <a:t>в плане инвестиций является именно </a:t>
            </a:r>
            <a:r>
              <a:rPr lang="ru-RU" sz="1300" b="1" dirty="0"/>
              <a:t>кабинет физиотерапии, рассмотренный в данном проекте</a:t>
            </a:r>
            <a:r>
              <a:rPr lang="ru-RU" sz="1300" dirty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26236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4824536"/>
          </a:xfrm>
        </p:spPr>
        <p:txBody>
          <a:bodyPr>
            <a:noAutofit/>
          </a:bodyPr>
          <a:lstStyle/>
          <a:p>
            <a:pPr marL="64008" indent="0" algn="just">
              <a:buNone/>
            </a:pPr>
            <a:r>
              <a:rPr lang="ru-RU" sz="2400" dirty="0"/>
              <a:t>Таким образом, проект не требует больших инвестиционных вложений, реализовать его возможно в любом городе с населением от 500 тыс. человек, окупается данный проект в течение одного года, после чего будет приносить инвестору стабильный ежегодный доход в размере </a:t>
            </a:r>
            <a:r>
              <a:rPr lang="ru-RU" sz="2400" b="1" dirty="0"/>
              <a:t>1,6 млн. руб.</a:t>
            </a:r>
          </a:p>
          <a:p>
            <a:pPr marL="64008" indent="0">
              <a:buNone/>
            </a:pPr>
            <a:endParaRPr lang="ru-RU" sz="2400" b="1" dirty="0"/>
          </a:p>
          <a:p>
            <a:pPr marL="64008" indent="0">
              <a:buNone/>
            </a:pPr>
            <a:endParaRPr lang="ru-RU" sz="2400" b="1" dirty="0"/>
          </a:p>
          <a:p>
            <a:pPr marL="64008" indent="0">
              <a:buNone/>
            </a:pPr>
            <a:endParaRPr lang="ru-RU" sz="2400" b="1" dirty="0"/>
          </a:p>
          <a:p>
            <a:pPr marL="64008" indent="0">
              <a:buNone/>
            </a:pPr>
            <a:endParaRPr lang="ru-RU" sz="2400" b="1" dirty="0"/>
          </a:p>
          <a:p>
            <a:pPr marL="64008" indent="0">
              <a:buNone/>
            </a:pP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  <a:p>
            <a:pPr marL="64008" indent="0">
              <a:buNone/>
            </a:pP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  <a:p>
            <a:pPr marL="64008" indent="0">
              <a:buNone/>
            </a:pP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  <a:p>
            <a:pPr marL="64008" indent="0">
              <a:buNone/>
            </a:pP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  <a:p>
            <a:pPr marL="64008" indent="0">
              <a:buNone/>
            </a:pP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  <a:p>
            <a:pPr marL="64008" indent="0">
              <a:buNone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* Более подробная информация о финансовых показателях представлена в финансовой модели.</a:t>
            </a:r>
          </a:p>
        </p:txBody>
      </p:sp>
    </p:spTree>
    <p:extLst>
      <p:ext uri="{BB962C8B-B14F-4D97-AF65-F5344CB8AC3E}">
        <p14:creationId xmlns:p14="http://schemas.microsoft.com/office/powerpoint/2010/main" xmlns="" val="2183871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648072"/>
          </a:xfrm>
        </p:spPr>
        <p:txBody>
          <a:bodyPr>
            <a:noAutofit/>
          </a:bodyPr>
          <a:lstStyle/>
          <a:p>
            <a:r>
              <a:rPr kumimoji="0" lang="ru-RU" sz="3600" kern="1200" noProof="0" dirty="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Календарный план запуска</a:t>
            </a:r>
            <a:endParaRPr lang="ru-RU" sz="3600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284984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Для запуска медицинского кабинета с двумя аппаратами </a:t>
            </a:r>
            <a:r>
              <a:rPr lang="en-US" sz="2400" dirty="0"/>
              <a:t>ORMED </a:t>
            </a:r>
            <a:r>
              <a:rPr lang="ru-RU" sz="2400" dirty="0"/>
              <a:t>(</a:t>
            </a:r>
            <a:r>
              <a:rPr lang="ru-RU" sz="2400" dirty="0" err="1"/>
              <a:t>тракционный</a:t>
            </a:r>
            <a:r>
              <a:rPr lang="ru-RU" sz="2400" dirty="0"/>
              <a:t> и для </a:t>
            </a:r>
            <a:r>
              <a:rPr lang="ru-RU" sz="2400" dirty="0" err="1"/>
              <a:t>кинезотерапии</a:t>
            </a:r>
            <a:r>
              <a:rPr lang="ru-RU" sz="2400" dirty="0"/>
              <a:t>) потребуется порядка 1,66 млн. руб. Из них на покупку оборудования приходится 790,2 тыс. руб., на ремонт помещения – 300 тыс. руб., на рекламу – 100 тыс. руб. Проект можно запустить за 2 месяца. Требуемая площадь помещения составит 35 м2.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3C2C2CF2-A72C-42CB-95AB-2DCEF0A420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35629138"/>
              </p:ext>
            </p:extLst>
          </p:nvPr>
        </p:nvGraphicFramePr>
        <p:xfrm>
          <a:off x="251520" y="906395"/>
          <a:ext cx="4850196" cy="2120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1497">
                  <a:extLst>
                    <a:ext uri="{9D8B030D-6E8A-4147-A177-3AD203B41FA5}">
                      <a16:colId xmlns:a16="http://schemas.microsoft.com/office/drawing/2014/main" xmlns="" val="198240237"/>
                    </a:ext>
                  </a:extLst>
                </a:gridCol>
                <a:gridCol w="656065">
                  <a:extLst>
                    <a:ext uri="{9D8B030D-6E8A-4147-A177-3AD203B41FA5}">
                      <a16:colId xmlns:a16="http://schemas.microsoft.com/office/drawing/2014/main" xmlns="" val="3147713008"/>
                    </a:ext>
                  </a:extLst>
                </a:gridCol>
                <a:gridCol w="632634">
                  <a:extLst>
                    <a:ext uri="{9D8B030D-6E8A-4147-A177-3AD203B41FA5}">
                      <a16:colId xmlns:a16="http://schemas.microsoft.com/office/drawing/2014/main" xmlns="" val="226981646"/>
                    </a:ext>
                  </a:extLst>
                </a:gridCol>
              </a:tblGrid>
              <a:tr h="17369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00" u="none" strike="noStrike" dirty="0">
                          <a:effectLst/>
                        </a:rPr>
                        <a:t>Инвестиционный план, руб.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100" u="none" strike="noStrike">
                          <a:effectLst/>
                        </a:rPr>
                        <a:t>янв.19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100" u="none" strike="noStrike" dirty="0">
                          <a:effectLst/>
                        </a:rPr>
                        <a:t>фев.19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0083619"/>
                  </a:ext>
                </a:extLst>
              </a:tr>
              <a:tr h="1587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Покупка аппарата "</a:t>
                      </a:r>
                      <a:r>
                        <a:rPr lang="ru-RU" sz="1000" u="none" strike="noStrike" dirty="0" err="1">
                          <a:effectLst/>
                        </a:rPr>
                        <a:t>Ормед</a:t>
                      </a:r>
                      <a:r>
                        <a:rPr lang="ru-RU" sz="1000" u="none" strike="noStrike" dirty="0">
                          <a:effectLst/>
                        </a:rPr>
                        <a:t>-профессионал"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433 200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38452246"/>
                  </a:ext>
                </a:extLst>
              </a:tr>
              <a:tr h="1587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Покупка аппарата "Ормед-кинезо"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357 000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75454315"/>
                  </a:ext>
                </a:extLst>
              </a:tr>
              <a:tr h="1587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Обучение персонала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25497915"/>
                  </a:ext>
                </a:extLst>
              </a:tr>
              <a:tr h="1587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Расходные материалы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75599895"/>
                  </a:ext>
                </a:extLst>
              </a:tr>
              <a:tr h="1587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Ремонт помещения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300 000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22811704"/>
                  </a:ext>
                </a:extLst>
              </a:tr>
              <a:tr h="1587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Лицензии, регистрация </a:t>
                      </a:r>
                      <a:r>
                        <a:rPr lang="ru-RU" sz="1000" u="none" strike="noStrike" dirty="0" err="1">
                          <a:effectLst/>
                        </a:rPr>
                        <a:t>юр.лица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72 000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70503132"/>
                  </a:ext>
                </a:extLst>
              </a:tr>
              <a:tr h="1587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Программное обеспечение и оргтехника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4113619"/>
                  </a:ext>
                </a:extLst>
              </a:tr>
              <a:tr h="1587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Резервный фонд на непредвиденные расходы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5665887"/>
                  </a:ext>
                </a:extLst>
              </a:tr>
              <a:tr h="1587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Аренда помещения первые 2 месяца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03734484"/>
                  </a:ext>
                </a:extLst>
              </a:tr>
              <a:tr h="1587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Реклама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88669383"/>
                  </a:ext>
                </a:extLst>
              </a:tr>
              <a:tr h="1587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Оборотные средства (покрытие кассовых разрывов)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14 487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37813537"/>
                  </a:ext>
                </a:extLst>
              </a:tr>
              <a:tr h="1587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Итого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142 000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1 514 687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4897673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C1B28F1F-ABED-4B12-BA9B-E49CED2776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35771308"/>
              </p:ext>
            </p:extLst>
          </p:nvPr>
        </p:nvGraphicFramePr>
        <p:xfrm>
          <a:off x="5220072" y="906394"/>
          <a:ext cx="3419983" cy="2120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4C0ACF5A-8AD5-4DE3-B998-74B48A327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algn="just"/>
            <a:r>
              <a:rPr lang="ru-RU" sz="2000" dirty="0"/>
              <a:t>Для открытия кабинета потребуется арендовать помещение площадью 30-40 м2.</a:t>
            </a:r>
          </a:p>
          <a:p>
            <a:pPr algn="just"/>
            <a:r>
              <a:rPr lang="ru-RU" sz="2000" dirty="0"/>
              <a:t>В среднем стоимость аренды такого помещения составляет от 30 до 50 тыс. руб. в месяц.</a:t>
            </a:r>
          </a:p>
          <a:p>
            <a:pPr algn="just"/>
            <a:r>
              <a:rPr lang="ru-RU" sz="2000" dirty="0"/>
              <a:t>Требования к помещению:</a:t>
            </a:r>
          </a:p>
          <a:p>
            <a:pPr marL="900000" algn="just">
              <a:buFont typeface="Wingdings" panose="05000000000000000000" pitchFamily="2" charset="2"/>
              <a:buChar char="Ø"/>
            </a:pPr>
            <a:r>
              <a:rPr lang="ru-RU" sz="2000" dirty="0"/>
              <a:t>Естественное освещение;</a:t>
            </a:r>
          </a:p>
          <a:p>
            <a:pPr marL="900000" algn="just">
              <a:buFont typeface="Wingdings" panose="05000000000000000000" pitchFamily="2" charset="2"/>
              <a:buChar char="Ø"/>
            </a:pPr>
            <a:r>
              <a:rPr lang="ru-RU" sz="2000" dirty="0"/>
              <a:t>Наличие у окон форточек и защиты от солнечных лучей (жалюзи);</a:t>
            </a:r>
          </a:p>
          <a:p>
            <a:pPr marL="900000" algn="just">
              <a:buFont typeface="Wingdings" panose="05000000000000000000" pitchFamily="2" charset="2"/>
              <a:buChar char="Ø"/>
            </a:pPr>
            <a:r>
              <a:rPr lang="ru-RU" sz="2000" dirty="0"/>
              <a:t>Наличие настенных и переносных светильников;</a:t>
            </a:r>
          </a:p>
          <a:p>
            <a:pPr marL="900000" algn="just">
              <a:buFont typeface="Wingdings" panose="05000000000000000000" pitchFamily="2" charset="2"/>
              <a:buChar char="Ø"/>
            </a:pPr>
            <a:r>
              <a:rPr lang="ru-RU" sz="2000" dirty="0"/>
              <a:t>Холодная и горячая вода;</a:t>
            </a:r>
          </a:p>
          <a:p>
            <a:pPr marL="900000" algn="just">
              <a:buFont typeface="Wingdings" panose="05000000000000000000" pitchFamily="2" charset="2"/>
              <a:buChar char="Ø"/>
            </a:pPr>
            <a:r>
              <a:rPr lang="ru-RU" sz="2000" dirty="0"/>
              <a:t>Ежемесячная генеральная уборка;</a:t>
            </a:r>
          </a:p>
          <a:p>
            <a:pPr marL="900000" algn="just">
              <a:buFont typeface="Wingdings" panose="05000000000000000000" pitchFamily="2" charset="2"/>
              <a:buChar char="Ø"/>
            </a:pPr>
            <a:r>
              <a:rPr lang="ru-RU" sz="2000" dirty="0"/>
              <a:t>Ежегодный косметический ремонт.</a:t>
            </a:r>
          </a:p>
          <a:p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606D17D-49CD-4F27-82AA-80E256A61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7079"/>
            <a:ext cx="8229600" cy="1104106"/>
          </a:xfrm>
        </p:spPr>
        <p:txBody>
          <a:bodyPr/>
          <a:lstStyle/>
          <a:p>
            <a:pPr algn="ctr"/>
            <a:r>
              <a:rPr lang="ru-RU" sz="3600" dirty="0"/>
              <a:t>Требования к помещению</a:t>
            </a:r>
          </a:p>
        </p:txBody>
      </p:sp>
    </p:spTree>
    <p:extLst>
      <p:ext uri="{BB962C8B-B14F-4D97-AF65-F5344CB8AC3E}">
        <p14:creationId xmlns:p14="http://schemas.microsoft.com/office/powerpoint/2010/main" xmlns="" val="257175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71B9CECE-218D-44BA-905B-F52D5F031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47456"/>
          </a:xfrm>
        </p:spPr>
        <p:txBody>
          <a:bodyPr>
            <a:noAutofit/>
          </a:bodyPr>
          <a:lstStyle/>
          <a:p>
            <a:pPr algn="just"/>
            <a:r>
              <a:rPr lang="ru-RU" sz="2200" dirty="0"/>
              <a:t>Для открытия медицинского кабинета требуется лицензия на осуществление медицинской деятельности, выдаваемая Федеральной службой по надзору в области здравоохранения. Множество организаций оказывают помощь в получении лицензии. Медицинская лицензия «под ключ» стоит от 15 до 30 тыс. руб.</a:t>
            </a:r>
          </a:p>
          <a:p>
            <a:pPr algn="just"/>
            <a:r>
              <a:rPr lang="ru-RU" sz="2200" dirty="0"/>
              <a:t>Регистрация юридического лица – ООО, стоимость регистрации «под ключ» - от 10 до 20 тыс. руб.</a:t>
            </a:r>
          </a:p>
          <a:p>
            <a:pPr algn="just"/>
            <a:r>
              <a:rPr lang="ru-RU" sz="2200" dirty="0"/>
              <a:t>Регистрация юридического адреса – от 10 до 20 тыс. руб.</a:t>
            </a:r>
          </a:p>
          <a:p>
            <a:pPr algn="just"/>
            <a:r>
              <a:rPr lang="ru-RU" sz="2200" dirty="0"/>
              <a:t>Аудит и заключения СЭС и Госпожнадзора «под ключ» – от 10 до 20 тыс. руб.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033B72F-2520-4744-8F8A-9B4D9B198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ru-RU" sz="3600" dirty="0"/>
              <a:t>Лицензирование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4207222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84707F9-4FA0-4938-8B8C-254025F3C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/>
          <a:lstStyle/>
          <a:p>
            <a:pPr algn="ctr"/>
            <a:r>
              <a:rPr lang="ru-RU" sz="3600" dirty="0"/>
              <a:t>Оборудование </a:t>
            </a:r>
            <a:r>
              <a:rPr lang="en-US" sz="3600" dirty="0"/>
              <a:t>ORMED</a:t>
            </a:r>
            <a:endParaRPr lang="ru-RU" sz="360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813B597D-BC3C-40D6-8459-278BDDCF9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91472"/>
          </a:xfrm>
        </p:spPr>
        <p:txBody>
          <a:bodyPr/>
          <a:lstStyle/>
          <a:p>
            <a:pPr algn="just"/>
            <a:r>
              <a:rPr lang="ru-RU" sz="2000" dirty="0"/>
              <a:t>Сочетает в себе все лучшие качества зарубежного оборудования.</a:t>
            </a:r>
          </a:p>
          <a:p>
            <a:pPr algn="just"/>
            <a:r>
              <a:rPr lang="ru-RU" sz="2000" dirty="0"/>
              <a:t>Имеет массажные ролики (что есть не во всех аналогах).</a:t>
            </a:r>
          </a:p>
          <a:p>
            <a:pPr algn="just"/>
            <a:r>
              <a:rPr lang="ru-RU" sz="2000" dirty="0"/>
              <a:t>Высокотехнологичный комплекс по лечению спины.</a:t>
            </a:r>
          </a:p>
          <a:p>
            <a:pPr algn="just"/>
            <a:r>
              <a:rPr lang="ru-RU" sz="2000" dirty="0"/>
              <a:t>Стоимость от 430 до 450 тыс. руб. (что существенно ниже стоимости аналогов).</a:t>
            </a:r>
          </a:p>
          <a:p>
            <a:pPr algn="just"/>
            <a:r>
              <a:rPr lang="ru-RU" sz="2000" dirty="0"/>
              <a:t>Собственный сервис и 12 месяцев гарантии на оборудование.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3AB3941-4BA7-4FF6-8396-45A1971D8494}"/>
              </a:ext>
            </a:extLst>
          </p:cNvPr>
          <p:cNvPicPr/>
          <p:nvPr/>
        </p:nvPicPr>
        <p:blipFill rotWithShape="1">
          <a:blip r:embed="rId2" cstate="print"/>
          <a:srcRect l="44577" t="46880" r="21142" b="22181"/>
          <a:stretch/>
        </p:blipFill>
        <p:spPr bwMode="auto">
          <a:xfrm>
            <a:off x="457200" y="3782020"/>
            <a:ext cx="4032448" cy="2390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FE4E10E-33AB-46E9-8C8E-FC4E1BF0A715}"/>
              </a:ext>
            </a:extLst>
          </p:cNvPr>
          <p:cNvPicPr/>
          <p:nvPr/>
        </p:nvPicPr>
        <p:blipFill rotWithShape="1">
          <a:blip r:embed="rId3" cstate="print"/>
          <a:srcRect l="44979" t="46403" r="21015" b="23371"/>
          <a:stretch/>
        </p:blipFill>
        <p:spPr bwMode="auto">
          <a:xfrm>
            <a:off x="4654352" y="3861049"/>
            <a:ext cx="4032448" cy="2203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47183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1470"/>
            <a:ext cx="6192688" cy="857250"/>
          </a:xfrm>
        </p:spPr>
        <p:txBody>
          <a:bodyPr>
            <a:normAutofit/>
          </a:bodyPr>
          <a:lstStyle/>
          <a:p>
            <a:pPr algn="ctr"/>
            <a:r>
              <a:rPr kumimoji="0" lang="ru-RU" sz="3600" kern="1200" noProof="0" dirty="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Анализ доходов</a:t>
            </a:r>
            <a:endParaRPr lang="ru-RU" sz="3600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D7584F0-141E-4DFE-B629-8C1716DED4F6}"/>
              </a:ext>
            </a:extLst>
          </p:cNvPr>
          <p:cNvSpPr/>
          <p:nvPr/>
        </p:nvSpPr>
        <p:spPr>
          <a:xfrm>
            <a:off x="470026" y="764704"/>
            <a:ext cx="842245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Доходы формируют:</a:t>
            </a:r>
          </a:p>
          <a:p>
            <a:pPr marL="531813" indent="-285750">
              <a:buFont typeface="Arial" panose="020B0604020202020204" pitchFamily="34" charset="0"/>
              <a:buChar char="•"/>
            </a:pPr>
            <a:r>
              <a:rPr lang="ru-RU" sz="1600" dirty="0"/>
              <a:t>Процедуры на аппарате «</a:t>
            </a:r>
            <a:r>
              <a:rPr lang="ru-RU" sz="1600" dirty="0" err="1"/>
              <a:t>Ормед</a:t>
            </a:r>
            <a:r>
              <a:rPr lang="ru-RU" sz="1600" dirty="0"/>
              <a:t>-профессионал»</a:t>
            </a:r>
          </a:p>
          <a:p>
            <a:pPr marL="531813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Процедуры на аппарате «</a:t>
            </a:r>
            <a:r>
              <a:rPr lang="ru-RU" sz="1600" dirty="0" err="1"/>
              <a:t>Ормед-кинезо</a:t>
            </a:r>
            <a:r>
              <a:rPr lang="ru-RU" sz="1600" dirty="0"/>
              <a:t>»</a:t>
            </a:r>
          </a:p>
          <a:p>
            <a:pPr marL="531813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Консультации врача</a:t>
            </a:r>
          </a:p>
          <a:p>
            <a:pPr marL="531813" indent="-285750" algn="just"/>
            <a:r>
              <a:rPr lang="ru-RU" sz="1600" dirty="0"/>
              <a:t>Врач работает 3 дня в неделю </a:t>
            </a:r>
            <a:r>
              <a:rPr lang="ru-RU" sz="1600" b="1" dirty="0"/>
              <a:t>по 8 часов.</a:t>
            </a:r>
          </a:p>
          <a:p>
            <a:pPr marL="531813" indent="-285750" algn="just"/>
            <a:r>
              <a:rPr lang="ru-RU" sz="1600" dirty="0"/>
              <a:t>Количество консультаций в день </a:t>
            </a:r>
            <a:r>
              <a:rPr lang="ru-RU" sz="1600" b="1" dirty="0"/>
              <a:t>– 16, в месяц - 192.</a:t>
            </a:r>
          </a:p>
          <a:p>
            <a:pPr marL="531813" indent="-285750" algn="just"/>
            <a:r>
              <a:rPr lang="ru-RU" sz="1600" dirty="0"/>
              <a:t>Количество процедур на каждом аппарате </a:t>
            </a:r>
            <a:r>
              <a:rPr lang="ru-RU" sz="1600" b="1" dirty="0"/>
              <a:t>– 12 в день или 288 в месяц (</a:t>
            </a:r>
            <a:r>
              <a:rPr lang="ru-RU" sz="1600" dirty="0"/>
              <a:t>24 дня в месяц).</a:t>
            </a:r>
          </a:p>
          <a:p>
            <a:pPr marL="531813" indent="-285750" algn="just"/>
            <a:r>
              <a:rPr lang="ru-RU" sz="1600" dirty="0"/>
              <a:t>Стоимость каждой процедуры и консультации</a:t>
            </a:r>
            <a:r>
              <a:rPr lang="ru-RU" sz="1600" b="1" dirty="0"/>
              <a:t> – 1000 руб.</a:t>
            </a:r>
          </a:p>
          <a:p>
            <a:pPr algn="just"/>
            <a:r>
              <a:rPr lang="ru-RU" sz="1600" b="1" dirty="0"/>
              <a:t>Структура поступлений: </a:t>
            </a:r>
          </a:p>
          <a:p>
            <a:pPr marL="261938" algn="just"/>
            <a:r>
              <a:rPr lang="ru-RU" sz="1600" dirty="0"/>
              <a:t>От консультаций врача </a:t>
            </a:r>
            <a:r>
              <a:rPr lang="ru-RU" sz="1600" b="1" dirty="0"/>
              <a:t>25% или 1,2 </a:t>
            </a:r>
            <a:r>
              <a:rPr lang="ru-RU" sz="1600" dirty="0"/>
              <a:t>млн. в год.</a:t>
            </a:r>
          </a:p>
          <a:p>
            <a:pPr marL="261938" algn="just"/>
            <a:r>
              <a:rPr lang="ru-RU" sz="1600" dirty="0"/>
              <a:t>От аппаратов – 37,5% и 37,5%</a:t>
            </a:r>
            <a:r>
              <a:rPr lang="ru-RU" sz="1600" b="1" dirty="0"/>
              <a:t> или по 1,77 </a:t>
            </a:r>
            <a:r>
              <a:rPr lang="ru-RU" sz="1600" dirty="0"/>
              <a:t>млн. в год (с каждого).</a:t>
            </a:r>
          </a:p>
          <a:p>
            <a:endParaRPr lang="ru-RU" sz="1600" b="1" dirty="0"/>
          </a:p>
          <a:p>
            <a:endParaRPr lang="ru-RU" sz="1600" b="1" dirty="0"/>
          </a:p>
          <a:p>
            <a:endParaRPr lang="ru-RU" sz="16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040E141-9218-4B95-941F-2DC25B41F58B}"/>
              </a:ext>
            </a:extLst>
          </p:cNvPr>
          <p:cNvSpPr/>
          <p:nvPr/>
        </p:nvSpPr>
        <p:spPr>
          <a:xfrm>
            <a:off x="1907704" y="6404625"/>
            <a:ext cx="58326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На диаграммах представлена структура поступлений по проекту в год.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914BC35F-DBEA-4C56-9772-46E871F6CC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58772856"/>
              </p:ext>
            </p:extLst>
          </p:nvPr>
        </p:nvGraphicFramePr>
        <p:xfrm>
          <a:off x="4750546" y="3789040"/>
          <a:ext cx="392342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46F56609-6D68-429B-833F-402299B0C3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28289710"/>
              </p:ext>
            </p:extLst>
          </p:nvPr>
        </p:nvGraphicFramePr>
        <p:xfrm>
          <a:off x="600416" y="3736150"/>
          <a:ext cx="3793039" cy="2623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1470"/>
            <a:ext cx="6192688" cy="85725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Анализ доходов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BBCC77C-778D-43FF-87C8-DEFE00FE3B29}"/>
              </a:ext>
            </a:extLst>
          </p:cNvPr>
          <p:cNvSpPr/>
          <p:nvPr/>
        </p:nvSpPr>
        <p:spPr>
          <a:xfrm>
            <a:off x="5257542" y="1352970"/>
            <a:ext cx="36349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Для рынка характерна сезонность – спад спроса в летние месяцы, что отражает загрузка кабинета.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EA7CB0F-D340-4470-9058-0D59FC5C0F8E}"/>
              </a:ext>
            </a:extLst>
          </p:cNvPr>
          <p:cNvSpPr/>
          <p:nvPr/>
        </p:nvSpPr>
        <p:spPr>
          <a:xfrm>
            <a:off x="5257543" y="4427812"/>
            <a:ext cx="36349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Объем продаж в </a:t>
            </a:r>
            <a:r>
              <a:rPr lang="ru-RU" sz="1600" b="1" dirty="0"/>
              <a:t>летние</a:t>
            </a:r>
            <a:r>
              <a:rPr lang="ru-RU" sz="1600" dirty="0"/>
              <a:t> месяцы составит порядка </a:t>
            </a:r>
            <a:r>
              <a:rPr lang="ru-RU" sz="1600" b="1" dirty="0"/>
              <a:t>300 тыс. руб</a:t>
            </a:r>
            <a:r>
              <a:rPr lang="ru-RU" sz="1600" dirty="0"/>
              <a:t>., в </a:t>
            </a:r>
            <a:r>
              <a:rPr lang="ru-RU" sz="1600" b="1" dirty="0"/>
              <a:t>осенне-зимний</a:t>
            </a:r>
            <a:r>
              <a:rPr lang="ru-RU" sz="1600" dirty="0"/>
              <a:t> период – </a:t>
            </a:r>
            <a:r>
              <a:rPr lang="ru-RU" sz="1600" b="1" dirty="0"/>
              <a:t>450-500</a:t>
            </a:r>
            <a:r>
              <a:rPr lang="ru-RU" sz="1600" dirty="0"/>
              <a:t> тыс. руб.</a:t>
            </a:r>
          </a:p>
          <a:p>
            <a:r>
              <a:rPr lang="ru-RU" sz="1600" b="1" dirty="0"/>
              <a:t>Годовой доход – 4,7 млн. руб.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5C29F51-C0D9-4FA8-A72E-6E73175A9CC9}"/>
              </a:ext>
            </a:extLst>
          </p:cNvPr>
          <p:cNvSpPr/>
          <p:nvPr/>
        </p:nvSpPr>
        <p:spPr>
          <a:xfrm>
            <a:off x="438929" y="6210607"/>
            <a:ext cx="58326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На диаграммах представлена динамика поступлений кабинета с учетом фактора сезонности спроса.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393A7B6A-DE69-48E8-87BA-7E0A0A7FCC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79885927"/>
              </p:ext>
            </p:extLst>
          </p:nvPr>
        </p:nvGraphicFramePr>
        <p:xfrm>
          <a:off x="277159" y="908720"/>
          <a:ext cx="5049458" cy="2681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12B67B6D-A7C8-4C4F-A72D-01E702DC20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53781582"/>
              </p:ext>
            </p:extLst>
          </p:nvPr>
        </p:nvGraphicFramePr>
        <p:xfrm>
          <a:off x="376300" y="3590142"/>
          <a:ext cx="4851176" cy="269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866318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CBE8E8DA-757A-4A3D-B2D9-A7B6A98CD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7544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1600" b="1" dirty="0"/>
              <a:t>Для функционирования кабинета необходимо:</a:t>
            </a:r>
          </a:p>
          <a:p>
            <a:pPr algn="just"/>
            <a:r>
              <a:rPr lang="ru-RU" sz="1800" dirty="0"/>
              <a:t>Арендовать помещение свободного назначения площадью 30-40 м2, арендная плата составит порядка 42 тыс. руб. в месяц.</a:t>
            </a:r>
          </a:p>
          <a:p>
            <a:pPr algn="just"/>
            <a:r>
              <a:rPr lang="ru-RU" sz="1800" dirty="0"/>
              <a:t>Нанять персонал: 1 врача, 2 медсестер и 1 менеджера по работе с клиентами, фонд заработной платы составит 137,5 тыс. руб. в месяц (с отчислениями в фонды).</a:t>
            </a:r>
          </a:p>
          <a:p>
            <a:pPr algn="just"/>
            <a:r>
              <a:rPr lang="ru-RU" sz="1800" dirty="0"/>
              <a:t>Предусмотреть затраты на расходные материалы в размере 1% от выручки, а также прочие расходы в размере 5% от выручки.</a:t>
            </a:r>
          </a:p>
          <a:p>
            <a:pPr algn="just"/>
            <a:r>
              <a:rPr lang="ru-RU" sz="1800" dirty="0"/>
              <a:t>Предусмотреть хозяйственные расходы в размере 2 000  руб. в месяц.</a:t>
            </a:r>
          </a:p>
          <a:p>
            <a:pPr algn="just"/>
            <a:r>
              <a:rPr lang="ru-RU" sz="1800" dirty="0"/>
              <a:t>Предусмотреть расходы на телефон/интернет в размере 2 000 руб. и расходы на бухгалтерию (аутсорсинг) в размере 2 000 руб. в месяц.</a:t>
            </a:r>
          </a:p>
          <a:p>
            <a:pPr algn="just"/>
            <a:r>
              <a:rPr lang="ru-RU" sz="1800" dirty="0"/>
              <a:t>Предусмотреть расходы на маркетинг и рекламу в размере 40 000 руб. в месяц.</a:t>
            </a:r>
          </a:p>
          <a:p>
            <a:pPr algn="just"/>
            <a:r>
              <a:rPr lang="ru-RU" sz="1800" dirty="0"/>
              <a:t>Предусмотреть уплату налогов по ЕНВД.</a:t>
            </a:r>
          </a:p>
          <a:p>
            <a:pPr algn="just"/>
            <a:endParaRPr lang="ru-RU" sz="16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6E2B9751-AEAA-41B3-82B1-DED67CD7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/>
              <a:t>Анализ операционных расходов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1965598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esPropPres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6B55985-99B3-41D5-912D-A6EAD4152E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SalesPropPres</Template>
  <TotalTime>0</TotalTime>
  <Words>2812</Words>
  <Application>Microsoft Office PowerPoint</Application>
  <PresentationFormat>Экран (4:3)</PresentationFormat>
  <Paragraphs>404</Paragraphs>
  <Slides>25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SalesPropPres</vt:lpstr>
      <vt:lpstr> Инвестиционный проект  медицинского кабинета  с оборудованием ORMED</vt:lpstr>
      <vt:lpstr>Концепция  инвестиционного проекта</vt:lpstr>
      <vt:lpstr>Календарный план запуска</vt:lpstr>
      <vt:lpstr>Требования к помещению</vt:lpstr>
      <vt:lpstr>Лицензирование</vt:lpstr>
      <vt:lpstr>Оборудование ORMED</vt:lpstr>
      <vt:lpstr>Анализ доходов</vt:lpstr>
      <vt:lpstr>Анализ доходов</vt:lpstr>
      <vt:lpstr>Анализ операционных расходов</vt:lpstr>
      <vt:lpstr>Анализ операционных расходов</vt:lpstr>
      <vt:lpstr>Финансовые показатели проекта</vt:lpstr>
      <vt:lpstr>Денежный поток</vt:lpstr>
      <vt:lpstr>Финансовые показатели проекта</vt:lpstr>
      <vt:lpstr>Анализ рынка: коммерческая медицина </vt:lpstr>
      <vt:lpstr>Анализ рынка: целевая аудитория</vt:lpstr>
      <vt:lpstr>Анализ рынка: доходы населения</vt:lpstr>
      <vt:lpstr>Анализ рынка: болезни ОДА</vt:lpstr>
      <vt:lpstr>Анализ рынка: болезни ОДА</vt:lpstr>
      <vt:lpstr>Анализ рынка: методы лечения ОДА</vt:lpstr>
      <vt:lpstr>Анализ рынка: основные форматы клиник по лечению позвоночника</vt:lpstr>
      <vt:lpstr>Анализ рынка: сравнение стоимости оборудования и процедур на нем</vt:lpstr>
      <vt:lpstr>Резюме проекта</vt:lpstr>
      <vt:lpstr>Выводы </vt:lpstr>
      <vt:lpstr>Выводы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2014-11-28T05:40:03Z</dcterms:created>
  <dcterms:modified xsi:type="dcterms:W3CDTF">2019-03-15T04:41:27Z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TC102202139990</vt:lpwstr>
  </property>
</Properties>
</file>